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7"/>
  </p:notesMasterIdLst>
  <p:handoutMasterIdLst>
    <p:handoutMasterId r:id="rId88"/>
  </p:handoutMasterIdLst>
  <p:sldIdLst>
    <p:sldId id="256" r:id="rId2"/>
    <p:sldId id="327" r:id="rId3"/>
    <p:sldId id="328" r:id="rId4"/>
    <p:sldId id="329" r:id="rId5"/>
    <p:sldId id="330" r:id="rId6"/>
    <p:sldId id="340" r:id="rId7"/>
    <p:sldId id="341" r:id="rId8"/>
    <p:sldId id="342" r:id="rId9"/>
    <p:sldId id="331" r:id="rId10"/>
    <p:sldId id="332" r:id="rId11"/>
    <p:sldId id="333" r:id="rId12"/>
    <p:sldId id="334" r:id="rId13"/>
    <p:sldId id="335" r:id="rId14"/>
    <p:sldId id="336" r:id="rId15"/>
    <p:sldId id="337" r:id="rId16"/>
    <p:sldId id="338" r:id="rId17"/>
    <p:sldId id="339" r:id="rId18"/>
    <p:sldId id="343" r:id="rId19"/>
    <p:sldId id="344" r:id="rId20"/>
    <p:sldId id="260" r:id="rId21"/>
    <p:sldId id="261" r:id="rId22"/>
    <p:sldId id="262" r:id="rId23"/>
    <p:sldId id="263" r:id="rId24"/>
    <p:sldId id="345" r:id="rId25"/>
    <p:sldId id="346" r:id="rId26"/>
    <p:sldId id="347" r:id="rId27"/>
    <p:sldId id="348" r:id="rId28"/>
    <p:sldId id="349" r:id="rId29"/>
    <p:sldId id="350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1" r:id="rId42"/>
    <p:sldId id="282" r:id="rId43"/>
    <p:sldId id="283" r:id="rId44"/>
    <p:sldId id="284" r:id="rId45"/>
    <p:sldId id="285" r:id="rId46"/>
    <p:sldId id="286" r:id="rId47"/>
    <p:sldId id="287" r:id="rId48"/>
    <p:sldId id="288" r:id="rId49"/>
    <p:sldId id="289" r:id="rId50"/>
    <p:sldId id="290" r:id="rId51"/>
    <p:sldId id="291" r:id="rId52"/>
    <p:sldId id="292" r:id="rId53"/>
    <p:sldId id="293" r:id="rId54"/>
    <p:sldId id="294" r:id="rId55"/>
    <p:sldId id="295" r:id="rId56"/>
    <p:sldId id="296" r:id="rId57"/>
    <p:sldId id="297" r:id="rId58"/>
    <p:sldId id="298" r:id="rId59"/>
    <p:sldId id="299" r:id="rId60"/>
    <p:sldId id="300" r:id="rId61"/>
    <p:sldId id="301" r:id="rId62"/>
    <p:sldId id="302" r:id="rId63"/>
    <p:sldId id="303" r:id="rId64"/>
    <p:sldId id="304" r:id="rId65"/>
    <p:sldId id="305" r:id="rId66"/>
    <p:sldId id="306" r:id="rId67"/>
    <p:sldId id="307" r:id="rId68"/>
    <p:sldId id="308" r:id="rId69"/>
    <p:sldId id="309" r:id="rId70"/>
    <p:sldId id="310" r:id="rId71"/>
    <p:sldId id="311" r:id="rId72"/>
    <p:sldId id="312" r:id="rId73"/>
    <p:sldId id="313" r:id="rId74"/>
    <p:sldId id="314" r:id="rId75"/>
    <p:sldId id="315" r:id="rId76"/>
    <p:sldId id="316" r:id="rId77"/>
    <p:sldId id="317" r:id="rId78"/>
    <p:sldId id="318" r:id="rId79"/>
    <p:sldId id="319" r:id="rId80"/>
    <p:sldId id="320" r:id="rId81"/>
    <p:sldId id="321" r:id="rId82"/>
    <p:sldId id="322" r:id="rId83"/>
    <p:sldId id="323" r:id="rId84"/>
    <p:sldId id="324" r:id="rId85"/>
    <p:sldId id="325" r:id="rId86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6FF"/>
    <a:srgbClr val="FF2600"/>
    <a:srgbClr val="1F3551"/>
    <a:srgbClr val="403152"/>
    <a:srgbClr val="604A7B"/>
    <a:srgbClr val="2C4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7" autoAdjust="0"/>
    <p:restoredTop sz="79263" autoAdjust="0"/>
  </p:normalViewPr>
  <p:slideViewPr>
    <p:cSldViewPr>
      <p:cViewPr varScale="1">
        <p:scale>
          <a:sx n="112" d="100"/>
          <a:sy n="112" d="100"/>
        </p:scale>
        <p:origin x="440" y="192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handoutMaster" Target="handoutMasters/handout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  <a:t>2019/11/26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5191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265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5946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Majority gets V1 then is the checking point there.</a:t>
            </a:r>
          </a:p>
          <a:p>
            <a:r>
              <a:rPr kumimoji="1" lang="en-US" altLang="zh-TW" dirty="0"/>
              <a:t>It’s not determined at all, but it exists.</a:t>
            </a:r>
          </a:p>
          <a:p>
            <a:r>
              <a:rPr kumimoji="1" lang="en-US" altLang="zh-TW" dirty="0"/>
              <a:t>51% people accept v1.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22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Corner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Case</a:t>
            </a:r>
            <a:r>
              <a:rPr kumimoji="1" lang="zh-CN" altLang="en-US" dirty="0"/>
              <a:t> </a:t>
            </a:r>
            <a:r>
              <a:rPr kumimoji="1" lang="zh-TW" altLang="en-US" dirty="0"/>
              <a:t>太多了</a:t>
            </a:r>
            <a:endParaRPr kumimoji="1" lang="en-US" altLang="zh-TW" dirty="0"/>
          </a:p>
          <a:p>
            <a:r>
              <a:rPr kumimoji="1" lang="zh-TW" altLang="en-US" dirty="0"/>
              <a:t>不晓音律不缺题目</a:t>
            </a:r>
            <a:endParaRPr kumimoji="1" lang="en-US" altLang="zh-TW" dirty="0"/>
          </a:p>
          <a:p>
            <a:r>
              <a:rPr kumimoji="1" lang="zh-TW" altLang="en-US" dirty="0"/>
              <a:t>呵呵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696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C = B</a:t>
            </a:r>
            <a:r>
              <a:rPr kumimoji="1" lang="zh-TW" altLang="en-US" dirty="0"/>
              <a:t>： </a:t>
            </a:r>
            <a:r>
              <a:rPr kumimoji="1" lang="en-US" altLang="zh-TW" dirty="0"/>
              <a:t>for
B</a:t>
            </a:r>
            <a:r>
              <a:rPr kumimoji="1" lang="zh-TW" altLang="en-US" dirty="0"/>
              <a:t>： 接受
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531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H1: a=1  -&gt;H2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H2:            R(a)  a=3  -&gt;H1</a:t>
            </a: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---</a:t>
            </a:r>
          </a:p>
          <a:p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H1:            a=1   -&gt;H2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H2: R(a)  a=2             -&gt;H1</a:t>
            </a:r>
          </a:p>
          <a:p>
            <a:endParaRPr kumimoji="1" lang="zh-CN" altLang="en-US"/>
          </a:p>
          <a:p>
            <a:endParaRPr kumimoji="1" lang="zh-CN" altLang="en-US" b="1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499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H1: a=1  -&gt;H2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H2:            R(a)  a=2  -&gt;H1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H3:                            R(a)  a=3  -&gt;H1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628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latin typeface="+mn-lt"/>
              </a:rPr>
              <a:t>    [ demo: date +%s shows number of seconds after the Unix epoch ]</a:t>
            </a:r>
          </a:p>
          <a:p>
            <a:endParaRPr kumimoji="1" lang="zh-CN" altLang="en-US">
              <a:latin typeface="+mn-lt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934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ntpdate -d 203.17.251.1</a:t>
            </a:r>
          </a:p>
          <a:p>
            <a:r>
              <a:rPr lang="cs-CZ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% ntpdc -n 203.17.251.1</a:t>
            </a:r>
          </a:p>
          <a:p>
            <a:r>
              <a:rPr lang="cs-CZ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ntpdc&gt; </a:t>
            </a:r>
            <a:r>
              <a:rPr lang="cs-CZ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peers</a:t>
            </a:r>
            <a:endParaRPr lang="cs-CZ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cs-CZ" altLang="zh-CN" dirty="0" err="1"/>
              <a:t>ntpdate</a:t>
            </a:r>
            <a:r>
              <a:rPr kumimoji="1" lang="cs-CZ" altLang="zh-CN" dirty="0"/>
              <a:t> -d </a:t>
            </a:r>
            <a:r>
              <a:rPr kumimoji="1" lang="cs-CZ" altLang="zh-CN" dirty="0" err="1"/>
              <a:t>ntp.sjtu.edu.cn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2948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934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ntpdate</a:t>
            </a:r>
            <a:r>
              <a:rPr lang="en-US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-d 203.17.251.1</a:t>
            </a:r>
          </a:p>
          <a:p>
            <a:r>
              <a:rPr lang="cs-CZ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% </a:t>
            </a:r>
            <a:r>
              <a:rPr lang="cs-CZ" altLang="zh-CN" sz="1200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ntpdc</a:t>
            </a:r>
            <a:r>
              <a:rPr lang="cs-CZ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-n 203.17.251.1</a:t>
            </a:r>
          </a:p>
          <a:p>
            <a:r>
              <a:rPr lang="cs-CZ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  <a:r>
              <a:rPr lang="cs-CZ" altLang="zh-CN" sz="1200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ntpdc</a:t>
            </a:r>
            <a:r>
              <a:rPr lang="cs-CZ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&gt; </a:t>
            </a:r>
            <a:r>
              <a:rPr lang="cs-CZ" altLang="zh-CN" sz="1200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peers</a:t>
            </a:r>
            <a:endParaRPr lang="cs-CZ" altLang="zh-CN" sz="1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kumimoji="1" lang="zh-CN" altLang="en-US"/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477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367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07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6"/>
            <a:ext cx="7772400" cy="122502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142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845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8867"/>
            <a:ext cx="2057400" cy="487627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28867"/>
            <a:ext cx="6019800" cy="487627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566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>
                <a:latin typeface="DengXian" charset="0"/>
                <a:ea typeface="DengXian" charset="0"/>
                <a:cs typeface="DengXian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600" b="0" i="0">
                <a:latin typeface="DengXian" charset="0"/>
                <a:ea typeface="DengXian" charset="0"/>
                <a:cs typeface="DengXian" charset="0"/>
              </a:defRPr>
            </a:lvl1pPr>
            <a:lvl2pPr>
              <a:lnSpc>
                <a:spcPct val="120000"/>
              </a:lnSpc>
              <a:defRPr sz="2400" b="0" i="0">
                <a:latin typeface="DengXian" charset="0"/>
                <a:ea typeface="DengXian" charset="0"/>
                <a:cs typeface="DengXian" charset="0"/>
              </a:defRPr>
            </a:lvl2pPr>
            <a:lvl3pPr>
              <a:lnSpc>
                <a:spcPct val="120000"/>
              </a:lnSpc>
              <a:defRPr sz="2000" b="0" i="0">
                <a:latin typeface="DengXian" charset="0"/>
                <a:ea typeface="DengXian" charset="0"/>
                <a:cs typeface="DengXian" charset="0"/>
              </a:defRPr>
            </a:lvl3pPr>
            <a:lvl4pPr>
              <a:lnSpc>
                <a:spcPct val="120000"/>
              </a:lnSpc>
              <a:defRPr sz="1800" b="0" i="0">
                <a:latin typeface="DengXian" charset="0"/>
                <a:ea typeface="DengXian" charset="0"/>
                <a:cs typeface="DengXian" charset="0"/>
              </a:defRPr>
            </a:lvl4pPr>
            <a:lvl5pPr>
              <a:lnSpc>
                <a:spcPct val="120000"/>
              </a:lnSpc>
              <a:defRPr sz="1800" b="0" i="0">
                <a:latin typeface="DengXian" charset="0"/>
                <a:ea typeface="DengXian" charset="0"/>
                <a:cs typeface="DengXian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57077" y="457235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56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36512" y="3793604"/>
            <a:ext cx="179512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69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714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94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82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422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4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27544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4" y="1195919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85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472783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A40B-EA42-4A59-BDB5-85EFA65BC5F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21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66A7A40B-EA42-4A59-BDB5-85EFA65BC5FC}" type="datetimeFigureOut">
              <a:rPr lang="zh-CN" altLang="en-US" smtClean="0"/>
              <a:pPr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ADE361C3-C043-4A6E-BDCE-8DA1E7D90A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90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DengXian" charset="0"/>
          <a:ea typeface="DengXian" charset="0"/>
          <a:cs typeface="DengXian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-6822" y="0"/>
            <a:ext cx="9162764" cy="37215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683568" y="2497460"/>
            <a:ext cx="7772400" cy="1225021"/>
          </a:xfrm>
        </p:spPr>
        <p:txBody>
          <a:bodyPr>
            <a:normAutofit/>
          </a:bodyPr>
          <a:lstStyle/>
          <a:p>
            <a:r>
              <a:rPr kumimoji="1" lang="en-US" altLang="zh-CN" sz="4400" dirty="0">
                <a:solidFill>
                  <a:schemeClr val="bg1"/>
                </a:solidFill>
              </a:rPr>
              <a:t>RSM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&amp;</a:t>
            </a:r>
            <a:r>
              <a:rPr kumimoji="1" lang="zh-CN" altLang="en-US" sz="4400" dirty="0">
                <a:solidFill>
                  <a:schemeClr val="bg1"/>
                </a:solidFill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</a:rPr>
              <a:t>PAXOS</a:t>
            </a:r>
            <a:endParaRPr kumimoji="1" lang="zh-CN" altLang="en-US" sz="44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副标题 2"/>
          <p:cNvSpPr>
            <a:spLocks noGrp="1"/>
          </p:cNvSpPr>
          <p:nvPr>
            <p:ph type="subTitle" idx="1"/>
          </p:nvPr>
        </p:nvSpPr>
        <p:spPr>
          <a:xfrm>
            <a:off x="467544" y="252559"/>
            <a:ext cx="7416824" cy="504056"/>
          </a:xfrm>
        </p:spPr>
        <p:txBody>
          <a:bodyPr>
            <a:normAutofit/>
          </a:bodyPr>
          <a:lstStyle/>
          <a:p>
            <a:pPr algn="l"/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Computer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System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Engineering,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Fall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2019.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(IPADS,</a:t>
            </a:r>
            <a:r>
              <a: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SJTU)</a:t>
            </a:r>
            <a:endParaRPr lang="zh-CN" altLang="en-US" sz="160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030" name="Picture 6" descr="http://korean.onlinesjtu.com/%E6%A0%A1%E5%BE%BD%E7%B3%BB%E5%88%97/%E7%BC%A9%E5%B0%8F%E7%89%88/%E8%93%9D%E8%89%B2%E7%B3%BB%20%E5%B0%8F%E5%B0%BA%E5%AF%B8%E6%A0%A1%E5%BE%BD%E5%B1%95%E5%BC%80%E5%BC%8F%20(10mm%E4%BB%A5%E4%B8%8B%E4%BD%BF%E7%94%A8)%20%5b%E8%BD%AC%E6%8D%A2%5d.png"/>
          <p:cNvPicPr>
            <a:picLocks noChangeAspect="1" noChangeArrowheads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7871" y="252559"/>
            <a:ext cx="1465253" cy="385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标题 4"/>
          <p:cNvSpPr txBox="1">
            <a:spLocks/>
          </p:cNvSpPr>
          <p:nvPr/>
        </p:nvSpPr>
        <p:spPr>
          <a:xfrm>
            <a:off x="683568" y="3720711"/>
            <a:ext cx="7772400" cy="864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endParaRPr kumimoji="1" lang="zh-CN" altLang="en-US" sz="2800">
              <a:solidFill>
                <a:schemeClr val="accent4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83567" y="3892766"/>
            <a:ext cx="79208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cs typeface="+mn-ea"/>
                <a:sym typeface="+mn-lt"/>
              </a:rPr>
              <a:t>Consistency across multiple machines</a:t>
            </a:r>
          </a:p>
        </p:txBody>
      </p:sp>
      <p:sp>
        <p:nvSpPr>
          <p:cNvPr id="9" name="矩形 8"/>
          <p:cNvSpPr/>
          <p:nvPr/>
        </p:nvSpPr>
        <p:spPr>
          <a:xfrm>
            <a:off x="683567" y="4801779"/>
            <a:ext cx="79208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cs typeface="+mn-ea"/>
                <a:sym typeface="+mn-lt"/>
              </a:rPr>
              <a:t>Yubin Xia</a:t>
            </a:r>
          </a:p>
        </p:txBody>
      </p:sp>
    </p:spTree>
    <p:extLst>
      <p:ext uri="{BB962C8B-B14F-4D97-AF65-F5344CB8AC3E}">
        <p14:creationId xmlns:p14="http://schemas.microsoft.com/office/powerpoint/2010/main" val="2588494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Time Measuring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sz="2800" dirty="0"/>
              <a:t>Keeping track of calendar time</a:t>
            </a:r>
          </a:p>
          <a:p>
            <a:pPr lvl="1"/>
            <a:r>
              <a:rPr lang="en-US" altLang="zh-CN" sz="2400" dirty="0"/>
              <a:t>Typically, calendar time is represented using a counter from some fixed epoch</a:t>
            </a:r>
          </a:p>
          <a:p>
            <a:pPr lvl="1"/>
            <a:r>
              <a:rPr lang="en-US" altLang="zh-CN" sz="2400" dirty="0"/>
              <a:t>For example, Unix time is #seconds since midnight UTC at start of </a:t>
            </a:r>
            <a:r>
              <a:rPr lang="en-US" altLang="zh-CN" sz="2400" i="1" dirty="0"/>
              <a:t>Jan 1, 1970</a:t>
            </a:r>
          </a:p>
          <a:p>
            <a:pPr lvl="1"/>
            <a:r>
              <a:rPr lang="en-US" altLang="zh-CN" sz="2400" dirty="0"/>
              <a:t>Can convert this counter value into human-readable date/time, and vice-versa</a:t>
            </a:r>
          </a:p>
          <a:p>
            <a:pPr lvl="2"/>
            <a:r>
              <a:rPr lang="en-US" altLang="zh-CN" sz="2000" dirty="0"/>
              <a:t>Conversion requires two more inputs: time zone, data on leap seconds</a:t>
            </a:r>
          </a:p>
          <a:p>
            <a:endParaRPr kumimoji="1" lang="zh-CN" altLang="en-US" sz="28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47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Time Measuring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sz="2400" dirty="0"/>
              <a:t>What happens when turn off the computer?</a:t>
            </a:r>
          </a:p>
          <a:p>
            <a:pPr lvl="1"/>
            <a:r>
              <a:rPr lang="en-US" altLang="zh-CN" sz="2000" dirty="0"/>
              <a:t>"Real-Time Clock" (RTC) chip remains powered, with battery / capacitor</a:t>
            </a:r>
          </a:p>
          <a:p>
            <a:pPr lvl="1"/>
            <a:r>
              <a:rPr lang="en-US" altLang="zh-CN" sz="2000" dirty="0"/>
              <a:t>Stores current calendar time, has an oscillator that increments periodically</a:t>
            </a:r>
          </a:p>
          <a:p>
            <a:r>
              <a:rPr lang="en-US" altLang="zh-CN" sz="2400" dirty="0"/>
              <a:t>Maintaining accurate time</a:t>
            </a:r>
          </a:p>
          <a:p>
            <a:pPr lvl="1"/>
            <a:r>
              <a:rPr lang="en-US" altLang="zh-CN" sz="2000" dirty="0"/>
              <a:t>Accuracy: for calendar time, need to set the clock correctly at some point</a:t>
            </a:r>
          </a:p>
          <a:p>
            <a:pPr lvl="1"/>
            <a:r>
              <a:rPr lang="en-US" altLang="zh-CN" sz="2000" dirty="0"/>
              <a:t>Precision: need to know oscillator frequency (drift due to age, temp, etc.)</a:t>
            </a:r>
          </a:p>
          <a:p>
            <a:endParaRPr kumimoji="1" lang="zh-CN" altLang="en-US" sz="24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5184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Clock Synchronizing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73324"/>
            <a:ext cx="8229600" cy="1380153"/>
          </a:xfrm>
        </p:spPr>
        <p:txBody>
          <a:bodyPr>
            <a:normAutofit/>
          </a:bodyPr>
          <a:lstStyle/>
          <a:p>
            <a:r>
              <a:rPr lang="en-US" altLang="zh-CN" dirty="0"/>
              <a:t>Synchronizing a clock over the internet: NTP</a:t>
            </a:r>
          </a:p>
          <a:p>
            <a:pPr lvl="1"/>
            <a:r>
              <a:rPr lang="en-US" altLang="zh-CN" dirty="0"/>
              <a:t>Query server's time, adjust local time accordingly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7" y="2497460"/>
            <a:ext cx="5787985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47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Clock Synchronizing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2"/>
            <a:ext cx="8229600" cy="4044279"/>
          </a:xfrm>
        </p:spPr>
        <p:txBody>
          <a:bodyPr>
            <a:normAutofit lnSpcReduction="10000"/>
          </a:bodyPr>
          <a:lstStyle/>
          <a:p>
            <a:r>
              <a:rPr lang="en-US" altLang="zh-CN" sz="2800"/>
              <a:t>Need to take into account network latency</a:t>
            </a:r>
          </a:p>
          <a:p>
            <a:pPr lvl="1"/>
            <a:r>
              <a:rPr lang="en-US" altLang="zh-CN" sz="2400"/>
              <a:t>Simple estimate: RTT/2</a:t>
            </a:r>
          </a:p>
          <a:p>
            <a:pPr lvl="1"/>
            <a:r>
              <a:rPr lang="en-US" altLang="zh-CN" sz="2400"/>
              <a:t>When does this fail to work well?</a:t>
            </a:r>
          </a:p>
          <a:p>
            <a:pPr lvl="2"/>
            <a:r>
              <a:rPr lang="en-US" altLang="zh-CN" sz="2000"/>
              <a:t>Asymmetric routes, with different latency in each direction</a:t>
            </a:r>
          </a:p>
          <a:p>
            <a:pPr lvl="2"/>
            <a:r>
              <a:rPr lang="en-US" altLang="zh-CN" sz="2000"/>
              <a:t>Queuing delay, unlikely to be symmetric even for symmetric routes</a:t>
            </a:r>
          </a:p>
          <a:p>
            <a:pPr lvl="2"/>
            <a:r>
              <a:rPr lang="en-US" altLang="zh-CN" sz="2000"/>
              <a:t>Busy server might take a long time to process client's request</a:t>
            </a:r>
          </a:p>
          <a:p>
            <a:pPr lvl="1"/>
            <a:r>
              <a:rPr lang="en-US" altLang="zh-CN" sz="2400"/>
              <a:t>Can use repeated queries to average out (or estimate variance) for second two</a:t>
            </a:r>
          </a:p>
          <a:p>
            <a:endParaRPr kumimoji="1" lang="zh-CN" altLang="en-US" sz="28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973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Estimating Network Latency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sync(server):</a:t>
            </a:r>
          </a:p>
          <a:p>
            <a:pPr marL="0" indent="0">
              <a:buNone/>
            </a:pP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t_begin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endParaRPr kumimoji="1" lang="en-US" altLang="zh-CN" sz="24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2400" b="0" err="1">
                <a:latin typeface="Consolas" charset="0"/>
                <a:ea typeface="Consolas" charset="0"/>
                <a:cs typeface="Consolas" charset="0"/>
              </a:rPr>
              <a:t>tsrv</a:t>
            </a: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2400" b="0" err="1">
                <a:latin typeface="Consolas" charset="0"/>
                <a:ea typeface="Consolas" charset="0"/>
                <a:cs typeface="Consolas" charset="0"/>
              </a:rPr>
              <a:t>getTime</a:t>
            </a: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(server)</a:t>
            </a:r>
          </a:p>
          <a:p>
            <a:pPr marL="0" indent="0">
              <a:buNone/>
            </a:pPr>
            <a:r>
              <a:rPr kumimoji="1" lang="en-US" altLang="zh-CN" sz="24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t_end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endParaRPr kumimoji="1" lang="en-US" altLang="zh-CN" sz="24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delay = (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t_end-t_begin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) / 2</a:t>
            </a:r>
          </a:p>
          <a:p>
            <a:pPr marL="0" indent="0">
              <a:buNone/>
            </a:pP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offset = (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t_end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-delay) - 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tsrv</a:t>
            </a:r>
            <a:endParaRPr kumimoji="1" lang="en-US" altLang="zh-CN" sz="24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24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r>
              <a:rPr kumimoji="1" lang="en-US" altLang="zh-CN" sz="24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- offset</a:t>
            </a:r>
            <a:endParaRPr kumimoji="1" lang="zh-CN" altLang="en-US" sz="24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942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Clock Synchronizing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4116287"/>
          </a:xfrm>
        </p:spPr>
        <p:txBody>
          <a:bodyPr>
            <a:noAutofit/>
          </a:bodyPr>
          <a:lstStyle/>
          <a:p>
            <a:r>
              <a:rPr lang="en-US" altLang="zh-CN" sz="2000"/>
              <a:t>What if a computer's clock is too fast</a:t>
            </a:r>
          </a:p>
          <a:p>
            <a:pPr lvl="1"/>
            <a:r>
              <a:rPr lang="en-US" altLang="zh-CN" sz="1800"/>
              <a:t>E.g., 5 seconds ahead</a:t>
            </a:r>
          </a:p>
          <a:p>
            <a:pPr lvl="1"/>
            <a:r>
              <a:rPr lang="en-US" altLang="zh-CN" sz="1800"/>
              <a:t>Naive plan: reset it to the correct time</a:t>
            </a:r>
          </a:p>
          <a:p>
            <a:pPr lvl="2"/>
            <a:r>
              <a:rPr lang="en-US" altLang="zh-CN" sz="1600"/>
              <a:t>Can break time intervals being measured (e.g., negative interval)</a:t>
            </a:r>
          </a:p>
          <a:p>
            <a:pPr lvl="2"/>
            <a:r>
              <a:rPr lang="en-US" altLang="zh-CN" sz="1600"/>
              <a:t>Can break ordering (e.g., older files were created in the future)</a:t>
            </a:r>
          </a:p>
          <a:p>
            <a:pPr lvl="1"/>
            <a:r>
              <a:rPr lang="en-US" altLang="zh-CN" sz="1800"/>
              <a:t>"make" is particularly prone to these errors</a:t>
            </a:r>
          </a:p>
          <a:p>
            <a:r>
              <a:rPr lang="en-US" altLang="zh-CN" sz="2000"/>
              <a:t>Principle: time never goes backwards</a:t>
            </a:r>
          </a:p>
          <a:p>
            <a:pPr lvl="1"/>
            <a:r>
              <a:rPr lang="en-US" altLang="zh-CN" sz="1800"/>
              <a:t>Idea: temporarily slow down or speed up the clock</a:t>
            </a:r>
          </a:p>
          <a:p>
            <a:pPr lvl="1"/>
            <a:r>
              <a:rPr lang="en-US" altLang="zh-CN" sz="1800"/>
              <a:t>Typically cannot adjust oscillator (fixed hardware)</a:t>
            </a:r>
          </a:p>
          <a:p>
            <a:pPr lvl="1"/>
            <a:r>
              <a:rPr lang="en-US" altLang="zh-CN" sz="1800"/>
              <a:t>Adjust oscillator frequency estimate, so counter advances faster / slower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481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Slew Time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13317"/>
            <a:ext cx="8229600" cy="438048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sync(server):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t_begin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local_time</a:t>
            </a:r>
            <a:endParaRPr kumimoji="1" lang="en-US" altLang="zh-CN" sz="1800" b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tsrv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getTime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(server)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t_end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local_time</a:t>
            </a:r>
            <a:endParaRPr kumimoji="1" lang="en-US" altLang="zh-CN" sz="1800" b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delay = (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t_end-t_begin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) / 2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offset = (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t_end</a:t>
            </a: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-delay) - </a:t>
            </a:r>
            <a:r>
              <a:rPr kumimoji="1" lang="en-US" altLang="zh-CN" sz="1800" b="0" err="1">
                <a:latin typeface="Consolas" charset="0"/>
                <a:ea typeface="Consolas" charset="0"/>
                <a:cs typeface="Consolas" charset="0"/>
              </a:rPr>
              <a:t>tsrv</a:t>
            </a:r>
            <a:endParaRPr kumimoji="1" lang="en-US" altLang="zh-CN" sz="1800" b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freq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base + 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* sign(offset)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sleep(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freq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* abs(offset) / 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freq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base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endParaRPr kumimoji="1" lang="en-US" altLang="zh-CN" sz="18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timer_intr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():      # on every oscillator tick</a:t>
            </a:r>
          </a:p>
          <a:p>
            <a:pPr marL="0" indent="0">
              <a:lnSpc>
                <a:spcPct val="120000"/>
              </a:lnSpc>
              <a:spcBef>
                <a:spcPts val="168"/>
              </a:spcBef>
              <a:buNone/>
            </a:pP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local_time</a:t>
            </a:r>
            <a:r>
              <a:rPr kumimoji="1" lang="en-US" altLang="zh-CN" sz="1800" b="0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 + 1/</a:t>
            </a:r>
            <a:r>
              <a:rPr kumimoji="1" lang="en-US" altLang="zh-CN" sz="1800" b="0" err="1">
                <a:solidFill>
                  <a:srgbClr val="C00000"/>
                </a:solidFill>
                <a:latin typeface="Consolas" charset="0"/>
                <a:ea typeface="Consolas" charset="0"/>
                <a:cs typeface="Consolas" charset="0"/>
              </a:rPr>
              <a:t>freq</a:t>
            </a:r>
            <a:endParaRPr kumimoji="1" lang="zh-CN" altLang="en-US" sz="1800" b="0">
              <a:solidFill>
                <a:srgbClr val="C0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5" name="右大括号 4"/>
          <p:cNvSpPr/>
          <p:nvPr/>
        </p:nvSpPr>
        <p:spPr>
          <a:xfrm>
            <a:off x="6300192" y="3469568"/>
            <a:ext cx="288032" cy="900100"/>
          </a:xfrm>
          <a:prstGeom prst="rightBrace">
            <a:avLst>
              <a:gd name="adj1" fmla="val 4595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732240" y="3313356"/>
            <a:ext cx="23762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>
                <a:latin typeface="等线" panose="02010600030101010101" pitchFamily="2" charset="-122"/>
                <a:cs typeface="Myriad Pro Light SemiCond"/>
              </a:rPr>
              <a:t>temporarily speed up / slow down local clock</a:t>
            </a:r>
            <a:endParaRPr lang="zh-CN" altLang="en-US" sz="2400">
              <a:latin typeface="等线" panose="02010600030101010101" pitchFamily="2" charset="-122"/>
              <a:cs typeface="Myriad Pro Light SemiCond"/>
            </a:endParaRPr>
          </a:p>
        </p:txBody>
      </p:sp>
    </p:spTree>
    <p:extLst>
      <p:ext uri="{BB962C8B-B14F-4D97-AF65-F5344CB8AC3E}">
        <p14:creationId xmlns:p14="http://schemas.microsoft.com/office/powerpoint/2010/main" val="4123090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Improving Time Precision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sz="2400"/>
              <a:t>If only adjust our time once</a:t>
            </a:r>
          </a:p>
          <a:p>
            <a:pPr lvl="1"/>
            <a:r>
              <a:rPr lang="en-US" altLang="zh-CN" sz="2000"/>
              <a:t>An inaccurate clock will lose accuracy</a:t>
            </a:r>
          </a:p>
          <a:p>
            <a:pPr lvl="1"/>
            <a:r>
              <a:rPr lang="en-US" altLang="zh-CN" sz="2000"/>
              <a:t>Need to also improve precision, so we don't need to slew as often</a:t>
            </a:r>
          </a:p>
          <a:p>
            <a:r>
              <a:rPr lang="en-US" altLang="zh-CN" sz="2400"/>
              <a:t>Assumption: poor precision caused by poor estimate of oscillator frequency</a:t>
            </a:r>
          </a:p>
          <a:p>
            <a:pPr lvl="1"/>
            <a:r>
              <a:rPr lang="en-US" altLang="zh-CN" sz="2000"/>
              <a:t>Can measure difference between local and remote clock "speeds" over time</a:t>
            </a:r>
          </a:p>
          <a:p>
            <a:pPr lvl="1"/>
            <a:r>
              <a:rPr lang="en-US" altLang="zh-CN" sz="2000"/>
              <a:t>Adjust local frequency estimate based on that information</a:t>
            </a:r>
          </a:p>
          <a:p>
            <a:pPr lvl="1"/>
            <a:r>
              <a:rPr lang="en-US" altLang="zh-CN" sz="2000"/>
              <a:t>In practice, may want more stable feedback loop (PLL): look at control theory</a:t>
            </a:r>
          </a:p>
          <a:p>
            <a:endParaRPr kumimoji="1" lang="zh-CN" altLang="en-US" sz="24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645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Vector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2400" dirty="0"/>
              <a:t>Idea: </a:t>
            </a:r>
            <a:r>
              <a:rPr lang="en-US" altLang="zh-CN" sz="2400" b="1" dirty="0"/>
              <a:t>vector timestamps</a:t>
            </a:r>
          </a:p>
          <a:p>
            <a:pPr lvl="1"/>
            <a:r>
              <a:rPr lang="en-US" altLang="zh-CN" sz="2000" dirty="0"/>
              <a:t>Store a vector of timestamps from each machine</a:t>
            </a:r>
          </a:p>
          <a:p>
            <a:pPr lvl="1"/>
            <a:r>
              <a:rPr lang="en-US" altLang="zh-CN" sz="2000" dirty="0"/>
              <a:t>Entry in vector keeps track of the last </a:t>
            </a:r>
            <a:r>
              <a:rPr lang="en-US" altLang="zh-CN" sz="2000" i="1" dirty="0"/>
              <a:t>mtime</a:t>
            </a:r>
          </a:p>
          <a:p>
            <a:pPr lvl="1"/>
            <a:r>
              <a:rPr lang="en-US" altLang="zh-CN" sz="2000" dirty="0">
                <a:solidFill>
                  <a:srgbClr val="C00000"/>
                </a:solidFill>
              </a:rPr>
              <a:t>V1 is newer than V2 if all of V1's timestamps are &gt;= V2's</a:t>
            </a:r>
          </a:p>
          <a:p>
            <a:pPr lvl="1"/>
            <a:r>
              <a:rPr lang="en-US" altLang="zh-CN" sz="2000" dirty="0">
                <a:solidFill>
                  <a:srgbClr val="C00000"/>
                </a:solidFill>
              </a:rPr>
              <a:t>V1 is older than V2 if all of V1's timestamps are &lt;= V2's</a:t>
            </a:r>
          </a:p>
          <a:p>
            <a:pPr lvl="1"/>
            <a:r>
              <a:rPr lang="en-US" altLang="zh-CN" sz="2000" dirty="0">
                <a:solidFill>
                  <a:srgbClr val="C00000"/>
                </a:solidFill>
              </a:rPr>
              <a:t>Otherwise, V1 and V2 were modified concurrently, so conflict</a:t>
            </a:r>
          </a:p>
          <a:p>
            <a:pPr lvl="1"/>
            <a:r>
              <a:rPr lang="en-US" altLang="zh-CN" sz="2000" dirty="0"/>
              <a:t>If two vectors are concurrent, one computer modified file </a:t>
            </a:r>
            <a:r>
              <a:rPr lang="en-US" altLang="zh-CN" sz="2200" dirty="0"/>
              <a:t>without seeing the latest version from another computer</a:t>
            </a:r>
          </a:p>
          <a:p>
            <a:pPr lvl="1"/>
            <a:r>
              <a:rPr lang="en-US" altLang="zh-CN" sz="2000" dirty="0"/>
              <a:t>If vectors are ordered, everything is OK as before</a:t>
            </a:r>
          </a:p>
          <a:p>
            <a:endParaRPr kumimoji="1" lang="zh-CN" altLang="en-US" sz="24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226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Vector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sz="2400"/>
              <a:t>Cool property of </a:t>
            </a:r>
            <a:r>
              <a:rPr lang="en-US" altLang="zh-CN" sz="2400" b="1"/>
              <a:t>version vectors</a:t>
            </a:r>
            <a:r>
              <a:rPr lang="en-US" altLang="zh-CN" sz="2400"/>
              <a:t>:</a:t>
            </a:r>
          </a:p>
          <a:p>
            <a:pPr lvl="1"/>
            <a:r>
              <a:rPr lang="en-US" altLang="zh-CN" sz="2000"/>
              <a:t>A node's timestamps are only compared to other timestamps from same node</a:t>
            </a:r>
          </a:p>
          <a:p>
            <a:pPr lvl="1"/>
            <a:r>
              <a:rPr lang="en-US" altLang="zh-CN" sz="2000"/>
              <a:t>Time synchronization not necessary for reconciliation w/ vector timestamps</a:t>
            </a:r>
          </a:p>
          <a:p>
            <a:pPr lvl="1"/>
            <a:r>
              <a:rPr lang="en-US" altLang="zh-CN" sz="2000"/>
              <a:t>Can use a monotonic counter on each machine</a:t>
            </a:r>
          </a:p>
          <a:p>
            <a:r>
              <a:rPr lang="en-US" altLang="zh-CN" sz="2400"/>
              <a:t>Does calendar time still matter?</a:t>
            </a:r>
          </a:p>
          <a:p>
            <a:pPr lvl="1"/>
            <a:r>
              <a:rPr lang="en-US" altLang="zh-CN" sz="2000"/>
              <a:t>More compact than vector timestamps</a:t>
            </a:r>
          </a:p>
          <a:p>
            <a:pPr lvl="1"/>
            <a:r>
              <a:rPr lang="en-US" altLang="zh-CN" sz="2000"/>
              <a:t>Can help synchronize two systems that don't share vector timestamps</a:t>
            </a:r>
          </a:p>
          <a:p>
            <a:pPr lvl="1"/>
            <a:endParaRPr lang="en-US" altLang="zh-CN" sz="2000"/>
          </a:p>
          <a:p>
            <a:endParaRPr kumimoji="1" lang="zh-CN" altLang="en-US" sz="24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046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Replication Consistency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b="1" dirty="0"/>
              <a:t>Optimistic</a:t>
            </a:r>
            <a:r>
              <a:rPr lang="en-US" altLang="zh-CN" dirty="0"/>
              <a:t> Replication</a:t>
            </a:r>
          </a:p>
          <a:p>
            <a:pPr lvl="1"/>
            <a:r>
              <a:rPr lang="en-US" altLang="zh-CN" dirty="0"/>
              <a:t>Tolerate inconsistency, and fix things up later</a:t>
            </a:r>
          </a:p>
          <a:p>
            <a:pPr lvl="1"/>
            <a:r>
              <a:rPr lang="en-US" altLang="zh-CN" dirty="0"/>
              <a:t>Works well when out-of-sync replicas are acceptable</a:t>
            </a:r>
          </a:p>
          <a:p>
            <a:r>
              <a:rPr lang="en-US" altLang="zh-CN" b="1" dirty="0"/>
              <a:t>Pessimistic</a:t>
            </a:r>
            <a:r>
              <a:rPr lang="en-US" altLang="zh-CN" dirty="0"/>
              <a:t> Replication</a:t>
            </a:r>
          </a:p>
          <a:p>
            <a:pPr lvl="1"/>
            <a:r>
              <a:rPr lang="en-US" altLang="zh-CN" dirty="0"/>
              <a:t>Ensure strong consistency between replicas</a:t>
            </a:r>
          </a:p>
          <a:p>
            <a:pPr lvl="1"/>
            <a:r>
              <a:rPr lang="en-US" altLang="zh-CN" dirty="0"/>
              <a:t>Needed when out-of-sync replicas can cause serious problems</a:t>
            </a:r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268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Pessimistic replication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RSM &amp; Paxos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136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Pessimistic Replication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/>
              <a:t>Some applications may prefer not to tolerate inconsistency</a:t>
            </a:r>
          </a:p>
          <a:p>
            <a:pPr lvl="1"/>
            <a:r>
              <a:rPr lang="en-US" altLang="zh-CN"/>
              <a:t>E.g., a replicated lock server, or replicated coordinator for 2PC</a:t>
            </a:r>
          </a:p>
          <a:p>
            <a:pPr lvl="1"/>
            <a:r>
              <a:rPr lang="en-US" altLang="zh-CN"/>
              <a:t>E.g., Better not give out the same lock twice</a:t>
            </a:r>
          </a:p>
          <a:p>
            <a:pPr lvl="1"/>
            <a:r>
              <a:rPr lang="en-US" altLang="zh-CN"/>
              <a:t>E.g., Better have a consistent decision about whether transaction commits</a:t>
            </a:r>
          </a:p>
          <a:p>
            <a:r>
              <a:rPr lang="en-US" altLang="zh-CN"/>
              <a:t>Trade-off: stronger consistency with pessimistic replication means:</a:t>
            </a:r>
          </a:p>
          <a:p>
            <a:pPr lvl="1"/>
            <a:r>
              <a:rPr lang="en-US" altLang="zh-CN"/>
              <a:t>Lower availability than what you might get with optimistic replication</a:t>
            </a:r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599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Single-copy Consistency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sz="2000"/>
              <a:t>Problem of optimistic way: replicas get out of sync</a:t>
            </a:r>
          </a:p>
          <a:p>
            <a:pPr lvl="1"/>
            <a:r>
              <a:rPr lang="en-US" altLang="zh-CN" sz="1800"/>
              <a:t>One replica writes data, another doesn't see the changes</a:t>
            </a:r>
          </a:p>
          <a:p>
            <a:pPr lvl="1"/>
            <a:r>
              <a:rPr lang="en-US" altLang="zh-CN" sz="1800"/>
              <a:t>This behavior was impossible with a single server</a:t>
            </a:r>
          </a:p>
          <a:p>
            <a:r>
              <a:rPr lang="en-US" altLang="zh-CN" sz="2000"/>
              <a:t>Ideal goal: single-copy consistency</a:t>
            </a:r>
          </a:p>
          <a:p>
            <a:pPr lvl="1"/>
            <a:r>
              <a:rPr lang="en-US" altLang="zh-CN" sz="1800"/>
              <a:t>Property of the externally-visible behavior of a replicated system</a:t>
            </a:r>
          </a:p>
          <a:p>
            <a:pPr lvl="1"/>
            <a:r>
              <a:rPr lang="en-US" altLang="zh-CN" sz="1800"/>
              <a:t>Operations appear to execute as if there's only a single copy of the data</a:t>
            </a:r>
          </a:p>
          <a:p>
            <a:pPr lvl="2"/>
            <a:r>
              <a:rPr lang="en-US" altLang="zh-CN" sz="1600"/>
              <a:t>Internally, there may be failures or disagreement, which we have to mask</a:t>
            </a:r>
          </a:p>
          <a:p>
            <a:pPr lvl="1"/>
            <a:r>
              <a:rPr lang="en-US" altLang="zh-CN" sz="1800"/>
              <a:t>Similar to how we defined serializability goal ("as if executed serially")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51802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Replicating a Server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sz="2800" err="1"/>
              <a:t>Strawman</a:t>
            </a:r>
            <a:endParaRPr lang="en-US" altLang="zh-CN" sz="2800"/>
          </a:p>
          <a:p>
            <a:pPr lvl="1"/>
            <a:r>
              <a:rPr lang="en-US" altLang="zh-CN" sz="2400"/>
              <a:t>Clients send requests to both servers</a:t>
            </a:r>
          </a:p>
          <a:p>
            <a:pPr lvl="1"/>
            <a:r>
              <a:rPr lang="en-US" altLang="zh-CN" sz="2400"/>
              <a:t>Tolerating faults: if one server is down, clients send to the other</a:t>
            </a:r>
          </a:p>
          <a:p>
            <a:r>
              <a:rPr lang="en-US" altLang="zh-CN" sz="2800"/>
              <a:t>Tricky case: what if there's a network partition?</a:t>
            </a:r>
          </a:p>
          <a:p>
            <a:pPr lvl="1"/>
            <a:r>
              <a:rPr lang="en-US" altLang="zh-CN" sz="2400"/>
              <a:t>Each client thinks the other server is dead, keeps using its server</a:t>
            </a:r>
          </a:p>
          <a:p>
            <a:pPr lvl="1"/>
            <a:r>
              <a:rPr lang="en-US" altLang="zh-CN" sz="2400"/>
              <a:t>Bad situation: not single-copy consistency!</a:t>
            </a:r>
          </a:p>
          <a:p>
            <a:endParaRPr lang="en-US" altLang="zh-CN" sz="2800"/>
          </a:p>
          <a:p>
            <a:endParaRPr kumimoji="1" lang="zh-CN" altLang="en-US" sz="28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894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Handling Network Partitions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73324"/>
            <a:ext cx="8229600" cy="4212468"/>
          </a:xfrm>
        </p:spPr>
        <p:txBody>
          <a:bodyPr>
            <a:normAutofit lnSpcReduction="10000"/>
          </a:bodyPr>
          <a:lstStyle/>
          <a:p>
            <a:r>
              <a:rPr lang="en-US" altLang="zh-CN" sz="2800"/>
              <a:t>Issue:</a:t>
            </a:r>
            <a:r>
              <a:rPr lang="zh-CN" altLang="en-US" sz="2800"/>
              <a:t> </a:t>
            </a:r>
            <a:r>
              <a:rPr lang="en-US" altLang="zh-CN" sz="2400"/>
              <a:t>Clients may disagree about what servers are up</a:t>
            </a:r>
          </a:p>
          <a:p>
            <a:pPr lvl="1"/>
            <a:r>
              <a:rPr lang="en-US" altLang="zh-CN" sz="2400"/>
              <a:t>Hard to solve with 2 servers, but possible with 3 servers</a:t>
            </a:r>
          </a:p>
          <a:p>
            <a:r>
              <a:rPr lang="en-US" altLang="zh-CN" sz="2800"/>
              <a:t>Idea: require a </a:t>
            </a:r>
            <a:r>
              <a:rPr lang="en-US" altLang="zh-CN" sz="2800">
                <a:solidFill>
                  <a:srgbClr val="0096FF"/>
                </a:solidFill>
              </a:rPr>
              <a:t>majority</a:t>
            </a:r>
            <a:r>
              <a:rPr lang="en-US" altLang="zh-CN" sz="2800"/>
              <a:t> servers to perform operation</a:t>
            </a:r>
          </a:p>
          <a:p>
            <a:pPr lvl="1"/>
            <a:r>
              <a:rPr lang="en-US" altLang="zh-CN" sz="2400"/>
              <a:t>In case of 3 servers, 2 form a majority</a:t>
            </a:r>
          </a:p>
          <a:p>
            <a:pPr lvl="1"/>
            <a:r>
              <a:rPr lang="en-US" altLang="zh-CN" sz="2400"/>
              <a:t>If client can contact 2 servers, it can perform operation (otherwise, wait)</a:t>
            </a:r>
          </a:p>
          <a:p>
            <a:pPr lvl="1"/>
            <a:r>
              <a:rPr lang="en-US" altLang="zh-CN" sz="2400"/>
              <a:t>Thus, can handle any 1 server failure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6034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Quorum</a:t>
            </a:r>
          </a:p>
        </p:txBody>
      </p:sp>
      <p:sp>
        <p:nvSpPr>
          <p:cNvPr id="48130" name="Content Placeholder 2"/>
          <p:cNvSpPr>
            <a:spLocks noGrp="1"/>
          </p:cNvSpPr>
          <p:nvPr>
            <p:ph idx="1"/>
          </p:nvPr>
        </p:nvSpPr>
        <p:spPr>
          <a:xfrm>
            <a:off x="457200" y="1273324"/>
            <a:ext cx="8507288" cy="4047836"/>
          </a:xfrm>
        </p:spPr>
        <p:txBody>
          <a:bodyPr>
            <a:normAutofit lnSpcReduction="10000"/>
          </a:bodyPr>
          <a:lstStyle/>
          <a:p>
            <a:r>
              <a:rPr lang="en-US" altLang="zh-CN" sz="2800">
                <a:ea typeface="MS PGothic" charset="0"/>
              </a:rPr>
              <a:t>Define separate read &amp;write quorums: </a:t>
            </a:r>
            <a:r>
              <a:rPr lang="en-US" altLang="zh-CN" sz="28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800">
                <a:ea typeface="MS PGothic" charset="0"/>
              </a:rPr>
              <a:t> &amp; </a:t>
            </a:r>
            <a:r>
              <a:rPr lang="en-US" altLang="zh-CN" sz="28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endParaRPr lang="en-US" altLang="zh-CN" sz="2400" baseline="-25000">
              <a:ea typeface="MS PGothic" charset="0"/>
            </a:endParaRPr>
          </a:p>
          <a:p>
            <a:pPr lvl="1"/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400">
                <a:ea typeface="MS PGothic" charset="0"/>
              </a:rPr>
              <a:t> +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r>
              <a:rPr lang="en-US" altLang="zh-CN" sz="2400">
                <a:ea typeface="MS PGothic" charset="0"/>
              </a:rPr>
              <a:t> &gt; </a:t>
            </a:r>
            <a:r>
              <a:rPr lang="en-US" altLang="zh-CN" sz="2400" err="1">
                <a:ea typeface="MS PGothic" charset="0"/>
              </a:rPr>
              <a:t>N</a:t>
            </a:r>
            <a:r>
              <a:rPr lang="en-US" altLang="zh-CN" sz="2400" baseline="-25000" err="1">
                <a:ea typeface="MS PGothic" charset="0"/>
              </a:rPr>
              <a:t>replicas</a:t>
            </a:r>
            <a:r>
              <a:rPr lang="en-US" altLang="zh-CN" sz="2400" baseline="-25000">
                <a:ea typeface="MS PGothic" charset="0"/>
              </a:rPr>
              <a:t> </a:t>
            </a:r>
            <a:r>
              <a:rPr lang="en-US" altLang="zh-CN" sz="2400">
                <a:ea typeface="MS PGothic" charset="0"/>
              </a:rPr>
              <a:t> (Why?)</a:t>
            </a:r>
          </a:p>
          <a:p>
            <a:pPr lvl="2"/>
            <a:r>
              <a:rPr lang="en-US" altLang="zh-CN" sz="2000">
                <a:ea typeface="MS PGothic" charset="0"/>
              </a:rPr>
              <a:t>Confirm a write after writing to at least </a:t>
            </a:r>
            <a:r>
              <a:rPr lang="en-US" altLang="zh-CN" sz="2000" err="1">
                <a:ea typeface="MS PGothic" charset="0"/>
              </a:rPr>
              <a:t>Q</a:t>
            </a:r>
            <a:r>
              <a:rPr lang="en-US" altLang="zh-CN" sz="2000" baseline="-25000" err="1">
                <a:ea typeface="MS PGothic" charset="0"/>
              </a:rPr>
              <a:t>w</a:t>
            </a:r>
            <a:r>
              <a:rPr lang="en-US" altLang="zh-CN" sz="2000">
                <a:ea typeface="MS PGothic" charset="0"/>
              </a:rPr>
              <a:t> of replicas</a:t>
            </a:r>
          </a:p>
          <a:p>
            <a:pPr lvl="2"/>
            <a:r>
              <a:rPr lang="en-US" altLang="zh-CN" sz="2000">
                <a:ea typeface="MS PGothic" charset="0"/>
              </a:rPr>
              <a:t>Read at least </a:t>
            </a:r>
            <a:r>
              <a:rPr lang="en-US" altLang="zh-CN" sz="2000" err="1">
                <a:ea typeface="MS PGothic" charset="0"/>
              </a:rPr>
              <a:t>Q</a:t>
            </a:r>
            <a:r>
              <a:rPr lang="en-US" altLang="zh-CN" sz="2000" baseline="-25000" err="1">
                <a:ea typeface="MS PGothic" charset="0"/>
              </a:rPr>
              <a:t>r</a:t>
            </a:r>
            <a:r>
              <a:rPr lang="en-US" altLang="zh-CN" sz="2000">
                <a:ea typeface="MS PGothic" charset="0"/>
              </a:rPr>
              <a:t> agree on the data or witness value</a:t>
            </a:r>
          </a:p>
          <a:p>
            <a:r>
              <a:rPr lang="en-US" altLang="zh-CN" sz="2800">
                <a:ea typeface="MS PGothic" charset="0"/>
              </a:rPr>
              <a:t>Example</a:t>
            </a:r>
          </a:p>
          <a:p>
            <a:pPr lvl="1"/>
            <a:r>
              <a:rPr lang="en-US" altLang="zh-CN" sz="2400">
                <a:ea typeface="MS PGothic" charset="0"/>
              </a:rPr>
              <a:t>In favor of reading: </a:t>
            </a:r>
            <a:r>
              <a:rPr lang="en-US" altLang="zh-CN" sz="2400" err="1">
                <a:ea typeface="MS PGothic" charset="0"/>
              </a:rPr>
              <a:t>N</a:t>
            </a:r>
            <a:r>
              <a:rPr lang="en-US" altLang="zh-CN" sz="2400" baseline="-25000" err="1">
                <a:ea typeface="MS PGothic" charset="0"/>
              </a:rPr>
              <a:t>replicas</a:t>
            </a:r>
            <a:r>
              <a:rPr lang="en-US" altLang="zh-CN" sz="2400">
                <a:ea typeface="MS PGothic" charset="0"/>
              </a:rPr>
              <a:t> = 5,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r>
              <a:rPr lang="en-US" altLang="zh-CN" sz="2400">
                <a:ea typeface="MS PGothic" charset="0"/>
              </a:rPr>
              <a:t> = 4,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400">
                <a:ea typeface="MS PGothic" charset="0"/>
              </a:rPr>
              <a:t> = 2</a:t>
            </a:r>
          </a:p>
          <a:p>
            <a:pPr lvl="1"/>
            <a:r>
              <a:rPr lang="en-US" altLang="zh-CN" sz="2400">
                <a:ea typeface="MS PGothic" charset="0"/>
              </a:rPr>
              <a:t>In favor or updating: </a:t>
            </a:r>
            <a:r>
              <a:rPr lang="en-US" altLang="zh-CN" sz="2400" err="1">
                <a:ea typeface="MS PGothic" charset="0"/>
              </a:rPr>
              <a:t>N</a:t>
            </a:r>
            <a:r>
              <a:rPr lang="en-US" altLang="zh-CN" sz="2400" baseline="-25000" err="1">
                <a:ea typeface="MS PGothic" charset="0"/>
              </a:rPr>
              <a:t>replicas</a:t>
            </a:r>
            <a:r>
              <a:rPr lang="en-US" altLang="zh-CN" sz="2400">
                <a:ea typeface="MS PGothic" charset="0"/>
              </a:rPr>
              <a:t> = 5,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r>
              <a:rPr lang="en-US" altLang="zh-CN" sz="2400">
                <a:ea typeface="MS PGothic" charset="0"/>
              </a:rPr>
              <a:t> = 2,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400">
                <a:ea typeface="MS PGothic" charset="0"/>
              </a:rPr>
              <a:t> = 4</a:t>
            </a:r>
          </a:p>
          <a:p>
            <a:pPr lvl="1"/>
            <a:r>
              <a:rPr lang="en-US" altLang="zh-CN" sz="2400">
                <a:ea typeface="MS PGothic" charset="0"/>
              </a:rPr>
              <a:t>Enhance availability by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w</a:t>
            </a:r>
            <a:r>
              <a:rPr lang="en-US" altLang="zh-CN" sz="2400">
                <a:ea typeface="MS PGothic" charset="0"/>
              </a:rPr>
              <a:t> = </a:t>
            </a:r>
            <a:r>
              <a:rPr lang="en-US" altLang="zh-CN" sz="2400" err="1">
                <a:ea typeface="MS PGothic" charset="0"/>
              </a:rPr>
              <a:t>N</a:t>
            </a:r>
            <a:r>
              <a:rPr lang="en-US" altLang="zh-CN" sz="2400" baseline="-25000" err="1">
                <a:ea typeface="MS PGothic" charset="0"/>
              </a:rPr>
              <a:t>replicas</a:t>
            </a:r>
            <a:r>
              <a:rPr lang="en-US" altLang="zh-CN" sz="2400">
                <a:ea typeface="MS PGothic" charset="0"/>
              </a:rPr>
              <a:t> &amp; </a:t>
            </a:r>
            <a:r>
              <a:rPr lang="en-US" altLang="zh-CN" sz="2400" err="1">
                <a:ea typeface="MS PGothic" charset="0"/>
              </a:rPr>
              <a:t>Q</a:t>
            </a:r>
            <a:r>
              <a:rPr lang="en-US" altLang="zh-CN" sz="2400" baseline="-25000" err="1">
                <a:ea typeface="MS PGothic" charset="0"/>
              </a:rPr>
              <a:t>r</a:t>
            </a:r>
            <a:r>
              <a:rPr lang="en-US" altLang="zh-CN" sz="2400">
                <a:ea typeface="MS PGothic" charset="0"/>
              </a:rPr>
              <a:t> = 1</a:t>
            </a:r>
          </a:p>
          <a:p>
            <a:pPr lvl="2"/>
            <a:endParaRPr lang="en-US" altLang="zh-CN" sz="1800">
              <a:ea typeface="MS PGothic" charset="0"/>
            </a:endParaRPr>
          </a:p>
          <a:p>
            <a:pPr lvl="2"/>
            <a:endParaRPr lang="en-US" altLang="zh-CN" sz="1800">
              <a:ea typeface="MS PGothic" charset="0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9pPr>
          </a:lstStyle>
          <a:p>
            <a:fld id="{41025FD2-94AC-2C48-9407-DAD52CE32EF6}" type="slidenum">
              <a:rPr lang="zh-CN" altLang="en-US" sz="1400" b="0">
                <a:latin typeface="Calibri" charset="0"/>
                <a:ea typeface="Adobe 楷体 Std R" charset="0"/>
                <a:cs typeface="Adobe 楷体 Std R" charset="0"/>
              </a:rPr>
              <a:pPr/>
              <a:t>25</a:t>
            </a:fld>
            <a:endParaRPr lang="en-US" altLang="zh-CN" sz="1400" b="0">
              <a:latin typeface="Calibri" charset="0"/>
              <a:ea typeface="Adobe 楷体 Std R" charset="0"/>
              <a:cs typeface="Adobe 楷体 Std 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7114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Quorum</a:t>
            </a:r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>
          <a:xfrm>
            <a:off x="457200" y="1273324"/>
            <a:ext cx="8610600" cy="4104456"/>
          </a:xfrm>
        </p:spPr>
        <p:txBody>
          <a:bodyPr>
            <a:noAutofit/>
          </a:bodyPr>
          <a:lstStyle/>
          <a:p>
            <a:r>
              <a:rPr lang="en-US" altLang="zh-CN" sz="2400">
                <a:ea typeface="MS PGothic" charset="0"/>
              </a:rPr>
              <a:t>Provide no before-or-after or all-or-nothing</a:t>
            </a:r>
          </a:p>
          <a:p>
            <a:pPr lvl="1"/>
            <a:r>
              <a:rPr lang="en-US" altLang="zh-CN" sz="2000">
                <a:ea typeface="MS PGothic" charset="0"/>
              </a:rPr>
              <a:t>If reading &amp; writing requests come from a site</a:t>
            </a:r>
          </a:p>
          <a:p>
            <a:pPr lvl="2"/>
            <a:r>
              <a:rPr lang="en-US" altLang="zh-CN" sz="1800">
                <a:ea typeface="MS PGothic" charset="0"/>
              </a:rPr>
              <a:t>Easy…</a:t>
            </a:r>
          </a:p>
          <a:p>
            <a:pPr lvl="1"/>
            <a:r>
              <a:rPr lang="en-US" altLang="zh-CN" sz="2000">
                <a:ea typeface="MS PGothic" charset="0"/>
              </a:rPr>
              <a:t>If reading from multiple sites, writing from one site</a:t>
            </a:r>
          </a:p>
          <a:p>
            <a:pPr lvl="2"/>
            <a:r>
              <a:rPr lang="en-US" altLang="zh-CN" sz="1800">
                <a:ea typeface="MS PGothic" charset="0"/>
              </a:rPr>
              <a:t>Maintain a version number at that site</a:t>
            </a:r>
          </a:p>
          <a:p>
            <a:pPr lvl="1"/>
            <a:r>
              <a:rPr lang="en-US" altLang="zh-CN" sz="2000">
                <a:ea typeface="MS PGothic" charset="0"/>
              </a:rPr>
              <a:t>If writing from multiple sites</a:t>
            </a:r>
          </a:p>
          <a:p>
            <a:pPr lvl="2"/>
            <a:r>
              <a:rPr lang="en-US" altLang="zh-CN" sz="1800">
                <a:ea typeface="MS PGothic" charset="0"/>
              </a:rPr>
              <a:t>Protocol providing a distributed sequencer</a:t>
            </a:r>
          </a:p>
          <a:p>
            <a:r>
              <a:rPr lang="en-US" altLang="zh-CN" sz="2400">
                <a:ea typeface="MS PGothic" charset="0"/>
              </a:rPr>
              <a:t>Another complicating consideration</a:t>
            </a:r>
          </a:p>
          <a:p>
            <a:pPr lvl="1"/>
            <a:r>
              <a:rPr lang="en-US" altLang="zh-CN" sz="2000">
                <a:ea typeface="MS PGothic" charset="0"/>
              </a:rPr>
              <a:t>Performance maximization</a:t>
            </a:r>
          </a:p>
        </p:txBody>
      </p:sp>
      <p:sp>
        <p:nvSpPr>
          <p:cNvPr id="49155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9pPr>
          </a:lstStyle>
          <a:p>
            <a:fld id="{4C4D5368-BA8A-5F4C-B4C6-F5DC8384E298}" type="slidenum">
              <a:rPr lang="zh-CN" altLang="en-US" sz="1400" b="0">
                <a:latin typeface="Calibri" charset="0"/>
                <a:ea typeface="Adobe 楷体 Std R" charset="0"/>
                <a:cs typeface="Adobe 楷体 Std R" charset="0"/>
              </a:rPr>
              <a:pPr/>
              <a:t>26</a:t>
            </a:fld>
            <a:endParaRPr lang="en-US" altLang="zh-CN" sz="1400" b="0">
              <a:latin typeface="Calibri" charset="0"/>
              <a:ea typeface="Adobe 楷体 Std R" charset="0"/>
              <a:cs typeface="Adobe 楷体 Std 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026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Simple Implementation: Replicated Logs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kumimoji="1" lang="en-US" altLang="zh-CN" sz="2400"/>
              <a:t>Replicated Logs</a:t>
            </a:r>
          </a:p>
          <a:p>
            <a:pPr lvl="1"/>
            <a:r>
              <a:rPr lang="en-US" altLang="zh-CN" sz="2000"/>
              <a:t>Log client operations, including both R/W, and numbered</a:t>
            </a:r>
          </a:p>
          <a:p>
            <a:r>
              <a:rPr lang="en-US" altLang="zh-CN" sz="2400"/>
              <a:t>Key issue: agreeing on the order of operations</a:t>
            </a:r>
          </a:p>
          <a:p>
            <a:pPr lvl="1"/>
            <a:r>
              <a:rPr lang="en-US" altLang="zh-CN" sz="2000"/>
              <a:t>Coordinator handles one client operation at a time</a:t>
            </a:r>
          </a:p>
          <a:p>
            <a:pPr lvl="1"/>
            <a:r>
              <a:rPr lang="en-US" altLang="zh-CN" sz="2000"/>
              <a:t>Coordinator chooses an order for all operations (assigns log sequence number)</a:t>
            </a:r>
          </a:p>
          <a:p>
            <a:pPr lvl="1"/>
            <a:r>
              <a:rPr lang="en-US" altLang="zh-CN" sz="2000"/>
              <a:t>Coordinator issues the operation to each replica</a:t>
            </a:r>
          </a:p>
          <a:p>
            <a:pPr lvl="1"/>
            <a:r>
              <a:rPr lang="en-US" altLang="zh-CN" sz="2000"/>
              <a:t>When is it OK to reply to client?</a:t>
            </a:r>
          </a:p>
          <a:p>
            <a:pPr lvl="2"/>
            <a:r>
              <a:rPr lang="en-US" altLang="zh-CN" sz="1800"/>
              <a:t>Must wait for majority of replicas to reply</a:t>
            </a:r>
          </a:p>
          <a:p>
            <a:pPr lvl="2"/>
            <a:r>
              <a:rPr lang="en-US" altLang="zh-CN" sz="1800"/>
              <a:t>Otherwise, if a minority crashes, remaining servers may continue without op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6576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Handling Network Partitions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45332"/>
            <a:ext cx="8229600" cy="4212468"/>
          </a:xfrm>
        </p:spPr>
        <p:txBody>
          <a:bodyPr>
            <a:normAutofit/>
          </a:bodyPr>
          <a:lstStyle/>
          <a:p>
            <a:r>
              <a:rPr lang="en-US" altLang="zh-CN" sz="2800"/>
              <a:t>Why does the majority rule work?</a:t>
            </a:r>
          </a:p>
          <a:p>
            <a:pPr lvl="1"/>
            <a:r>
              <a:rPr lang="en-US" altLang="zh-CN" sz="2400"/>
              <a:t>Any two majority sets of servers overlap</a:t>
            </a:r>
          </a:p>
          <a:p>
            <a:pPr lvl="1"/>
            <a:r>
              <a:rPr lang="en-US" altLang="zh-CN" sz="2400"/>
              <a:t>Suppose two clients issue operations to a majority of servers</a:t>
            </a:r>
          </a:p>
          <a:p>
            <a:pPr lvl="1"/>
            <a:r>
              <a:rPr lang="en-US" altLang="zh-CN" sz="2400"/>
              <a:t>Must have overlapped in at least one server, will help ensure single-copy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0802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Handling Network Partitions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Problem: replicas can become inconsistent</a:t>
            </a:r>
          </a:p>
          <a:p>
            <a:pPr lvl="1"/>
            <a:r>
              <a:rPr lang="en-US" altLang="zh-CN"/>
              <a:t>Issue: clients' requests to different servers can arrive in different order</a:t>
            </a:r>
          </a:p>
          <a:p>
            <a:pPr lvl="1"/>
            <a:r>
              <a:rPr lang="en-US" altLang="zh-CN"/>
              <a:t>How do we ensure the servers remain consistent?</a:t>
            </a:r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446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Optimistic Replication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16495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RSM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33783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RSM: Replicated State Machines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579296" cy="3771636"/>
          </a:xfrm>
        </p:spPr>
        <p:txBody>
          <a:bodyPr>
            <a:noAutofit/>
          </a:bodyPr>
          <a:lstStyle/>
          <a:p>
            <a:r>
              <a:rPr lang="en-US" altLang="zh-CN" sz="2400"/>
              <a:t>A general approach to making consistent replicas of a server:</a:t>
            </a:r>
          </a:p>
          <a:p>
            <a:pPr lvl="1"/>
            <a:r>
              <a:rPr lang="en-US" altLang="zh-CN" sz="2000"/>
              <a:t>Start with the </a:t>
            </a:r>
            <a:r>
              <a:rPr lang="en-US" altLang="zh-CN" sz="2000" b="1">
                <a:solidFill>
                  <a:srgbClr val="0096FF"/>
                </a:solidFill>
              </a:rPr>
              <a:t>same initial state</a:t>
            </a:r>
            <a:r>
              <a:rPr lang="en-US" altLang="zh-CN" sz="2000">
                <a:solidFill>
                  <a:srgbClr val="0096FF"/>
                </a:solidFill>
              </a:rPr>
              <a:t> </a:t>
            </a:r>
            <a:r>
              <a:rPr lang="en-US" altLang="zh-CN" sz="2000"/>
              <a:t>on each server</a:t>
            </a:r>
          </a:p>
          <a:p>
            <a:pPr lvl="1"/>
            <a:r>
              <a:rPr lang="en-US" altLang="zh-CN" sz="2000"/>
              <a:t>Provide each replica with the </a:t>
            </a:r>
            <a:r>
              <a:rPr lang="en-US" altLang="zh-CN" sz="2000" b="1">
                <a:solidFill>
                  <a:srgbClr val="0096FF"/>
                </a:solidFill>
              </a:rPr>
              <a:t>same input</a:t>
            </a:r>
            <a:r>
              <a:rPr lang="en-US" altLang="zh-CN" sz="2000">
                <a:solidFill>
                  <a:srgbClr val="0096FF"/>
                </a:solidFill>
              </a:rPr>
              <a:t> </a:t>
            </a:r>
            <a:r>
              <a:rPr lang="en-US" altLang="zh-CN" sz="2000"/>
              <a:t>operations, in </a:t>
            </a:r>
            <a:r>
              <a:rPr lang="en-US" altLang="zh-CN" sz="2000" b="1">
                <a:solidFill>
                  <a:srgbClr val="0096FF"/>
                </a:solidFill>
              </a:rPr>
              <a:t>same order</a:t>
            </a:r>
          </a:p>
          <a:p>
            <a:pPr lvl="1"/>
            <a:r>
              <a:rPr lang="en-US" altLang="zh-CN" sz="2000"/>
              <a:t>Ensure all operations are </a:t>
            </a:r>
            <a:r>
              <a:rPr lang="en-US" altLang="zh-CN" sz="2000" b="1">
                <a:solidFill>
                  <a:srgbClr val="0096FF"/>
                </a:solidFill>
              </a:rPr>
              <a:t>deterministic</a:t>
            </a:r>
          </a:p>
          <a:p>
            <a:pPr lvl="2"/>
            <a:r>
              <a:rPr lang="en-US" altLang="zh-CN" sz="1800"/>
              <a:t>E.g., no randomness, no reading of current time, etc.</a:t>
            </a:r>
          </a:p>
          <a:p>
            <a:r>
              <a:rPr lang="en-US" altLang="zh-CN" sz="2400"/>
              <a:t>These rules ensure each server will end up in the </a:t>
            </a:r>
            <a:r>
              <a:rPr lang="en-US" altLang="zh-CN" sz="2400" b="1">
                <a:solidFill>
                  <a:srgbClr val="0096FF"/>
                </a:solidFill>
              </a:rPr>
              <a:t>same final state</a:t>
            </a:r>
          </a:p>
          <a:p>
            <a:endParaRPr kumimoji="1" lang="zh-CN" altLang="en-US" sz="24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5577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</a:defRPr>
            </a:lvl9pPr>
          </a:lstStyle>
          <a:p>
            <a:fld id="{2F00A2B7-8A32-9942-AC73-8DE2FD7BBFB5}" type="slidenum">
              <a:rPr lang="zh-CN" altLang="en-US" sz="1400" b="0">
                <a:latin typeface="Calibri" charset="0"/>
                <a:ea typeface="Adobe 楷体 Std R" charset="0"/>
                <a:cs typeface="Adobe 楷体 Std R" charset="0"/>
              </a:rPr>
              <a:pPr/>
              <a:t>32</a:t>
            </a:fld>
            <a:endParaRPr lang="en-US" altLang="zh-CN" sz="1400" b="0">
              <a:latin typeface="Calibri" charset="0"/>
              <a:ea typeface="Adobe 楷体 Std R" charset="0"/>
              <a:cs typeface="Adobe 楷体 Std R" charset="0"/>
            </a:endParaRPr>
          </a:p>
        </p:txBody>
      </p:sp>
      <p:pic>
        <p:nvPicPr>
          <p:cNvPr id="3891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1196"/>
            <a:ext cx="8231827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84510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59632" y="1633364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95736" y="1798575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59632" y="3505572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95736" y="3670783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84168" y="1633364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84168" y="3505572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80112" y="4297660"/>
            <a:ext cx="1872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(replica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of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360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59632" y="1633364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48264" y="1567743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59632" y="3505572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948264" y="2029408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84168" y="1633364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84168" y="3505572"/>
            <a:ext cx="792088" cy="7920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80112" y="4297660"/>
            <a:ext cx="1872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(replica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of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948264" y="3446338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48264" y="3908003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write</a:t>
            </a:r>
            <a:r>
              <a:rPr kumimoji="1" lang="en-US" altLang="zh-CN" sz="24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(x)</a:t>
            </a:r>
            <a:endParaRPr kumimoji="1" lang="zh-CN" altLang="en-US" sz="24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7544" y="4998576"/>
            <a:ext cx="8075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problem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: How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to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ensure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the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order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of</a:t>
            </a:r>
            <a: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operations?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</p:spTree>
    <p:extLst>
      <p:ext uri="{BB962C8B-B14F-4D97-AF65-F5344CB8AC3E}">
        <p14:creationId xmlns:p14="http://schemas.microsoft.com/office/powerpoint/2010/main" val="21381643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RSM: Replicated State Machines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/>
              <a:t>RSMs provide single-copy consistency</a:t>
            </a:r>
          </a:p>
          <a:p>
            <a:pPr lvl="1"/>
            <a:r>
              <a:rPr lang="en-US" altLang="zh-CN" sz="2000"/>
              <a:t>Operations complete as if there is a single copy of the data</a:t>
            </a:r>
          </a:p>
          <a:p>
            <a:pPr lvl="1"/>
            <a:r>
              <a:rPr lang="en-US" altLang="zh-CN" sz="2000"/>
              <a:t>Though internally there are replicas</a:t>
            </a:r>
          </a:p>
          <a:p>
            <a:r>
              <a:rPr lang="en-US" altLang="zh-CN" sz="2400"/>
              <a:t>RSMs use a primary-backup mechanism for replication</a:t>
            </a:r>
          </a:p>
          <a:p>
            <a:pPr lvl="1"/>
            <a:r>
              <a:rPr lang="en-US" altLang="zh-CN" sz="2000"/>
              <a:t>Using view server ensures that only one replica acts as the primary</a:t>
            </a:r>
          </a:p>
          <a:p>
            <a:pPr lvl="1"/>
            <a:r>
              <a:rPr lang="en-US" altLang="zh-CN" sz="2000"/>
              <a:t>It can also recruit new backups after servers fail</a:t>
            </a:r>
          </a:p>
        </p:txBody>
      </p:sp>
    </p:spTree>
    <p:extLst>
      <p:ext uri="{BB962C8B-B14F-4D97-AF65-F5344CB8AC3E}">
        <p14:creationId xmlns:p14="http://schemas.microsoft.com/office/powerpoint/2010/main" val="1475179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Primary/Backup Model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/>
              <a:t>Primary does important stuff     </a:t>
            </a:r>
            <a:endParaRPr kumimoji="1" lang="zh-CN" altLang="en-US" sz="2800"/>
          </a:p>
          <a:p>
            <a:pPr lvl="1"/>
            <a:r>
              <a:rPr kumimoji="1" lang="en-US" altLang="zh-CN" sz="2400"/>
              <a:t>Ensures that it sends all updates to the backup before </a:t>
            </a:r>
            <a:r>
              <a:rPr kumimoji="1" lang="en-US" altLang="zh-CN" sz="2400" err="1"/>
              <a:t>ACKing</a:t>
            </a:r>
            <a:r>
              <a:rPr kumimoji="1" lang="zh-CN" altLang="en-US" sz="2400"/>
              <a:t> </a:t>
            </a:r>
            <a:r>
              <a:rPr kumimoji="1" lang="en-US" altLang="zh-CN" sz="2400"/>
              <a:t>the coordinator</a:t>
            </a:r>
            <a:endParaRPr kumimoji="1" lang="zh-CN" altLang="en-US" sz="2400"/>
          </a:p>
          <a:p>
            <a:pPr lvl="1"/>
            <a:r>
              <a:rPr kumimoji="1" lang="en-US" altLang="zh-CN" sz="2400"/>
              <a:t>Chooses an ordering for all operations, so that the primary and</a:t>
            </a:r>
            <a:r>
              <a:rPr kumimoji="1" lang="zh-CN" altLang="en-US" sz="2400"/>
              <a:t> </a:t>
            </a:r>
            <a:r>
              <a:rPr kumimoji="1" lang="en-US" altLang="zh-CN" sz="2400"/>
              <a:t>backup agree</a:t>
            </a:r>
            <a:endParaRPr kumimoji="1" lang="zh-CN" altLang="en-US" sz="2400"/>
          </a:p>
          <a:p>
            <a:pPr lvl="1"/>
            <a:r>
              <a:rPr kumimoji="1" lang="en-US" altLang="zh-CN" sz="2400"/>
              <a:t>Decides all </a:t>
            </a:r>
            <a:r>
              <a:rPr kumimoji="1" lang="en-US" altLang="zh-CN" sz="2400">
                <a:solidFill>
                  <a:srgbClr val="0096FF"/>
                </a:solidFill>
              </a:rPr>
              <a:t>non-deterministic</a:t>
            </a:r>
            <a:r>
              <a:rPr kumimoji="1" lang="en-US" altLang="zh-CN" sz="2400"/>
              <a:t> values (e.g., 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random</a:t>
            </a:r>
            <a:r>
              <a:rPr kumimoji="1" lang="en-US" altLang="zh-CN" sz="2400"/>
              <a:t>(), </a:t>
            </a:r>
            <a:r>
              <a:rPr kumimoji="1" lang="en-US" altLang="zh-CN" sz="2400">
                <a:latin typeface="Consolas" charset="0"/>
                <a:ea typeface="Consolas" charset="0"/>
                <a:cs typeface="Consolas" charset="0"/>
              </a:rPr>
              <a:t>time</a:t>
            </a:r>
            <a:r>
              <a:rPr kumimoji="1" lang="en-US" altLang="zh-CN" sz="2400"/>
              <a:t>())   </a:t>
            </a:r>
            <a:endParaRPr kumimoji="1"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24834932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What if Primary Fails?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en-US" altLang="zh-CN" sz="2800" b="1"/>
              <a:t>Idea 1: </a:t>
            </a:r>
            <a:r>
              <a:rPr kumimoji="1" lang="en-US" altLang="zh-CN" sz="2800"/>
              <a:t>Coordinator knows about both primary and backup, and</a:t>
            </a:r>
            <a:r>
              <a:rPr kumimoji="1" lang="zh-CN" altLang="en-US" sz="2800"/>
              <a:t> </a:t>
            </a:r>
            <a:r>
              <a:rPr kumimoji="1" lang="en-US" altLang="zh-CN" sz="2800"/>
              <a:t>decides which to use</a:t>
            </a:r>
            <a:endParaRPr kumimoji="1" lang="zh-CN" altLang="en-US" sz="2800"/>
          </a:p>
          <a:p>
            <a:pPr lvl="1"/>
            <a:r>
              <a:rPr kumimoji="1" lang="en-US" altLang="zh-CN" sz="2400"/>
              <a:t>Won't work: split brain syndrome</a:t>
            </a:r>
            <a:endParaRPr kumimoji="1" lang="zh-CN" altLang="en-US" sz="2400"/>
          </a:p>
          <a:p>
            <a:pPr lvl="1"/>
            <a:r>
              <a:rPr kumimoji="1" lang="en-US" altLang="zh-CN" sz="2400"/>
              <a:t>Multiple coordinators come</a:t>
            </a:r>
            <a:r>
              <a:rPr kumimoji="1" lang="zh-CN" altLang="en-US" sz="2400"/>
              <a:t> </a:t>
            </a:r>
            <a:r>
              <a:rPr kumimoji="1" lang="en-US" altLang="zh-CN" sz="2400"/>
              <a:t>to independent, and different, conclusions about who is</a:t>
            </a:r>
            <a:r>
              <a:rPr kumimoji="1" lang="zh-CN" altLang="en-US" sz="2400"/>
              <a:t> </a:t>
            </a:r>
            <a:r>
              <a:rPr kumimoji="1" lang="en-US" altLang="zh-CN" sz="2400"/>
              <a:t>primary when there are network partitions</a:t>
            </a:r>
            <a:endParaRPr kumimoji="1" lang="zh-CN" altLang="en-US" sz="2400"/>
          </a:p>
          <a:p>
            <a:r>
              <a:rPr kumimoji="1" lang="en-US" altLang="zh-CN" sz="2800" b="1"/>
              <a:t>Idea 2:</a:t>
            </a:r>
            <a:r>
              <a:rPr kumimoji="1" lang="en-US" altLang="zh-CN" sz="2800"/>
              <a:t> Have human decide when to switch from primary to backup</a:t>
            </a:r>
            <a:endParaRPr kumimoji="1" lang="zh-CN" altLang="en-US" sz="2800"/>
          </a:p>
          <a:p>
            <a:pPr lvl="1"/>
            <a:r>
              <a:rPr kumimoji="1" lang="en-US" altLang="zh-CN" sz="2400"/>
              <a:t>Not unreasonable for small web</a:t>
            </a:r>
            <a:r>
              <a:rPr kumimoji="1" lang="zh-CN" altLang="en-US" sz="2400"/>
              <a:t> </a:t>
            </a:r>
            <a:r>
              <a:rPr kumimoji="1" lang="en-US" altLang="zh-CN" sz="2400"/>
              <a:t>services</a:t>
            </a:r>
            <a:endParaRPr kumimoji="1"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507588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Primary/Backup Model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195736" y="2353444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228143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249746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1331640" y="242545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>
            <a:off x="899592" y="2713484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/>
          <p:nvPr/>
        </p:nvCxnSpPr>
        <p:spPr>
          <a:xfrm>
            <a:off x="1331640" y="300151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43608" y="2785492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56176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4" name="直线箭头连接符 23"/>
          <p:cNvCxnSpPr/>
          <p:nvPr/>
        </p:nvCxnSpPr>
        <p:spPr>
          <a:xfrm>
            <a:off x="6588224" y="2257768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/>
          <p:nvPr/>
        </p:nvCxnSpPr>
        <p:spPr>
          <a:xfrm>
            <a:off x="6804248" y="2245053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6156176" y="40311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7200" y="3361556"/>
            <a:ext cx="28083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if primary fails,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knows about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4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and switches </a:t>
            </a:r>
          </a:p>
          <a:p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attempt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: coordinators communicate with primary </a:t>
            </a:r>
            <a:b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</a:b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servers, who communicate with backup servers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cxnSp>
        <p:nvCxnSpPr>
          <p:cNvPr id="29" name="直线箭头连接符 28"/>
          <p:cNvCxnSpPr>
            <a:stCxn id="4" idx="3"/>
            <a:endCxn id="18" idx="1"/>
          </p:cNvCxnSpPr>
          <p:nvPr/>
        </p:nvCxnSpPr>
        <p:spPr>
          <a:xfrm flipV="1">
            <a:off x="2987824" y="1861724"/>
            <a:ext cx="3312368" cy="8877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V="1">
            <a:off x="2987824" y="2014124"/>
            <a:ext cx="3312368" cy="887764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3216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Primary/Backup Model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195736" y="2353444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228143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249746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1331640" y="242545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>
            <a:off x="899592" y="2713484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/>
          <p:nvPr/>
        </p:nvCxnSpPr>
        <p:spPr>
          <a:xfrm>
            <a:off x="1331640" y="300151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43608" y="2785492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56176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5" name="直线箭头连接符 24"/>
          <p:cNvCxnSpPr/>
          <p:nvPr/>
        </p:nvCxnSpPr>
        <p:spPr>
          <a:xfrm>
            <a:off x="6804248" y="2245053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6156176" y="40311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7200" y="3361556"/>
            <a:ext cx="28083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if primary fails,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knows about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4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and switches </a:t>
            </a:r>
          </a:p>
          <a:p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attempt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: coordinators communicate with primary </a:t>
            </a:r>
            <a:b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</a:b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servers, who communicate with backup servers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cxnSp>
        <p:nvCxnSpPr>
          <p:cNvPr id="29" name="直线箭头连接符 28"/>
          <p:cNvCxnSpPr>
            <a:stCxn id="4" idx="3"/>
            <a:endCxn id="18" idx="1"/>
          </p:cNvCxnSpPr>
          <p:nvPr/>
        </p:nvCxnSpPr>
        <p:spPr>
          <a:xfrm flipV="1">
            <a:off x="2987824" y="1861724"/>
            <a:ext cx="3312368" cy="8877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424366" y="1387344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</p:spTree>
    <p:extLst>
      <p:ext uri="{BB962C8B-B14F-4D97-AF65-F5344CB8AC3E}">
        <p14:creationId xmlns:p14="http://schemas.microsoft.com/office/powerpoint/2010/main" val="1932777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Consistency of Distributed Files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Resolving Inconsistencies</a:t>
            </a:r>
          </a:p>
          <a:p>
            <a:pPr lvl="1"/>
            <a:r>
              <a:rPr lang="en-US" altLang="zh-CN" dirty="0"/>
              <a:t>Suppose we have two computers: laptop and desktop</a:t>
            </a:r>
          </a:p>
          <a:p>
            <a:pPr lvl="1"/>
            <a:r>
              <a:rPr lang="en-US" altLang="zh-CN" dirty="0"/>
              <a:t>File could have been modified on either system</a:t>
            </a:r>
          </a:p>
          <a:p>
            <a:r>
              <a:rPr lang="en-US" altLang="zh-CN" dirty="0"/>
              <a:t>How to figure out which one was updated?</a:t>
            </a:r>
          </a:p>
          <a:p>
            <a:pPr lvl="1"/>
            <a:r>
              <a:rPr lang="en-US" altLang="zh-CN" dirty="0"/>
              <a:t>One approach: use timestamps to figure out which was updated recently</a:t>
            </a:r>
          </a:p>
          <a:p>
            <a:pPr lvl="1"/>
            <a:r>
              <a:rPr lang="en-US" altLang="zh-CN" dirty="0"/>
              <a:t>Many file synchronization tools use this approach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9164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Primary/Backup Model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195736" y="2353444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228143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249746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1331640" y="242545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>
            <a:off x="899592" y="2713484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/>
          <p:nvPr/>
        </p:nvCxnSpPr>
        <p:spPr>
          <a:xfrm>
            <a:off x="1331640" y="300151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43608" y="2785492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56176" y="400108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7200" y="3361556"/>
            <a:ext cx="28083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if primary fails,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knows about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4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and switches </a:t>
            </a:r>
          </a:p>
          <a:p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attempt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: coordinators communicate with primary </a:t>
            </a:r>
            <a:b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</a:b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servers, who communicate with backup servers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cxnSp>
        <p:nvCxnSpPr>
          <p:cNvPr id="29" name="直线箭头连接符 28"/>
          <p:cNvCxnSpPr>
            <a:stCxn id="4" idx="3"/>
            <a:endCxn id="20" idx="1"/>
          </p:cNvCxnSpPr>
          <p:nvPr/>
        </p:nvCxnSpPr>
        <p:spPr>
          <a:xfrm>
            <a:off x="2987824" y="2749488"/>
            <a:ext cx="3312368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424366" y="1387344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</p:spTree>
    <p:extLst>
      <p:ext uri="{BB962C8B-B14F-4D97-AF65-F5344CB8AC3E}">
        <p14:creationId xmlns:p14="http://schemas.microsoft.com/office/powerpoint/2010/main" val="10244622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/>
              <a:t>Multiple Coordinators + the Network = Problems </a:t>
            </a:r>
            <a:endParaRPr kumimoji="1" lang="zh-CN" altLang="en-US" sz="2800"/>
          </a:p>
        </p:txBody>
      </p:sp>
      <p:sp>
        <p:nvSpPr>
          <p:cNvPr id="4" name="矩形 3"/>
          <p:cNvSpPr/>
          <p:nvPr/>
        </p:nvSpPr>
        <p:spPr>
          <a:xfrm>
            <a:off x="2195736" y="1489348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141734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1633364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1331640" y="156135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899592" y="1849388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1331640" y="2137420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1043608" y="1921396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4" name="直线箭头连接符 13"/>
          <p:cNvCxnSpPr>
            <a:stCxn id="4" idx="3"/>
          </p:cNvCxnSpPr>
          <p:nvPr/>
        </p:nvCxnSpPr>
        <p:spPr>
          <a:xfrm flipV="1">
            <a:off x="2987824" y="1861724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2195736" y="3217540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971600" y="314553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39552" y="336155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1331640" y="328954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>
            <a:off x="899592" y="3577580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/>
          <p:nvPr/>
        </p:nvCxnSpPr>
        <p:spPr>
          <a:xfrm>
            <a:off x="1331640" y="386561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1043608" y="3649588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6" name="直线箭头连接符 25"/>
          <p:cNvCxnSpPr/>
          <p:nvPr/>
        </p:nvCxnSpPr>
        <p:spPr>
          <a:xfrm flipV="1">
            <a:off x="2987824" y="2038565"/>
            <a:ext cx="3312368" cy="16138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 flipV="1">
            <a:off x="2987824" y="2179789"/>
            <a:ext cx="3312368" cy="161381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箭头连接符 28"/>
          <p:cNvCxnSpPr/>
          <p:nvPr/>
        </p:nvCxnSpPr>
        <p:spPr>
          <a:xfrm flipV="1">
            <a:off x="2987824" y="1729122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156176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33" name="直线箭头连接符 32"/>
          <p:cNvCxnSpPr/>
          <p:nvPr/>
        </p:nvCxnSpPr>
        <p:spPr>
          <a:xfrm>
            <a:off x="6588224" y="2257768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/>
          <p:cNvCxnSpPr/>
          <p:nvPr/>
        </p:nvCxnSpPr>
        <p:spPr>
          <a:xfrm>
            <a:off x="6804248" y="2245053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6156176" y="40311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attempt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: coordinators communicate with primary </a:t>
            </a:r>
            <a:br>
              <a:rPr lang="zh-CN" altLang="en-US" sz="2800">
                <a:latin typeface="等线" panose="02010600030101010101" pitchFamily="2" charset="-122"/>
                <a:ea typeface="MS PGothic" charset="0"/>
                <a:cs typeface="Myriad Pro Light SemiCond"/>
              </a:rPr>
            </a:b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servers, who communicate with backup servers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cxnSp>
        <p:nvCxnSpPr>
          <p:cNvPr id="38" name="直线连接符 37"/>
          <p:cNvCxnSpPr/>
          <p:nvPr/>
        </p:nvCxnSpPr>
        <p:spPr>
          <a:xfrm>
            <a:off x="251520" y="2713484"/>
            <a:ext cx="7632848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537593" y="2544206"/>
            <a:ext cx="209019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b="1">
                <a:latin typeface="Consolas" charset="0"/>
                <a:ea typeface="Consolas" charset="0"/>
                <a:cs typeface="Consolas" charset="0"/>
              </a:rPr>
              <a:t>network</a:t>
            </a:r>
            <a:r>
              <a:rPr kumimoji="1" lang="zh-CN" altLang="en-US" sz="1600" b="1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latin typeface="Consolas" charset="0"/>
                <a:ea typeface="Consolas" charset="0"/>
                <a:cs typeface="Consolas" charset="0"/>
              </a:rPr>
              <a:t>partition</a:t>
            </a:r>
            <a:endParaRPr kumimoji="1" lang="zh-CN" altLang="en-US" sz="1600" b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1798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2800"/>
              <a:t>Multiple Coordinators + the Network = Problems </a:t>
            </a:r>
            <a:endParaRPr kumimoji="1" lang="zh-CN" altLang="en-US" sz="2800"/>
          </a:p>
        </p:txBody>
      </p:sp>
      <p:sp>
        <p:nvSpPr>
          <p:cNvPr id="4" name="矩形 3"/>
          <p:cNvSpPr/>
          <p:nvPr/>
        </p:nvSpPr>
        <p:spPr>
          <a:xfrm>
            <a:off x="2195736" y="1489348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1600" y="1417340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9552" y="1633364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1331640" y="1561356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899592" y="1849388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1331640" y="2137420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1043608" y="1921396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4" name="直线箭头连接符 13"/>
          <p:cNvCxnSpPr>
            <a:stCxn id="4" idx="3"/>
          </p:cNvCxnSpPr>
          <p:nvPr/>
        </p:nvCxnSpPr>
        <p:spPr>
          <a:xfrm flipV="1">
            <a:off x="2987824" y="1861724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2195736" y="3217540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971600" y="314553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39552" y="3361556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1331640" y="328954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>
            <a:off x="899592" y="3577580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/>
          <p:nvPr/>
        </p:nvCxnSpPr>
        <p:spPr>
          <a:xfrm>
            <a:off x="1331640" y="3865612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1043608" y="3649588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9" name="直线箭头连接符 28"/>
          <p:cNvCxnSpPr/>
          <p:nvPr/>
        </p:nvCxnSpPr>
        <p:spPr>
          <a:xfrm flipV="1">
            <a:off x="2987824" y="1729122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6300192" y="1465680"/>
            <a:ext cx="792088" cy="792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156176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300192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33" name="直线箭头连接符 32"/>
          <p:cNvCxnSpPr/>
          <p:nvPr/>
        </p:nvCxnSpPr>
        <p:spPr>
          <a:xfrm>
            <a:off x="6588224" y="2257768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/>
          <p:cNvCxnSpPr/>
          <p:nvPr/>
        </p:nvCxnSpPr>
        <p:spPr>
          <a:xfrm>
            <a:off x="6804248" y="2245053"/>
            <a:ext cx="0" cy="95977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652120" y="4031114"/>
            <a:ext cx="216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(backup,</a:t>
            </a:r>
            <a:r>
              <a:rPr kumimoji="1" lang="zh-CN" altLang="en-US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but</a:t>
            </a:r>
            <a:r>
              <a:rPr kumimoji="1" lang="zh-CN" altLang="en-US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primary</a:t>
            </a:r>
            <a:r>
              <a:rPr kumimoji="1" lang="zh-CN" altLang="en-US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kumimoji="1" lang="zh-CN" altLang="en-US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CN" sz="1600" b="1" baseline="-2500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endParaRPr kumimoji="1" lang="zh-CN" altLang="en-US" sz="1600" b="1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67544" y="4657700"/>
            <a:ext cx="8075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8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1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and </a:t>
            </a:r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C</a:t>
            </a:r>
            <a:r>
              <a:rPr lang="en-US" altLang="zh-CN" sz="28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are using different primaries; </a:t>
            </a:r>
            <a:endParaRPr lang="zh-CN" altLang="en-US" sz="2800">
              <a:latin typeface="等线" panose="02010600030101010101" pitchFamily="2" charset="-122"/>
              <a:ea typeface="MS PGothic" charset="0"/>
              <a:cs typeface="Myriad Pro Light SemiCond"/>
            </a:endParaRPr>
          </a:p>
          <a:p>
            <a:pPr algn="ctr"/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8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1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and </a:t>
            </a:r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8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800">
                <a:latin typeface="等线" panose="02010600030101010101" pitchFamily="2" charset="-122"/>
                <a:ea typeface="MS PGothic" charset="0"/>
                <a:cs typeface="Myriad Pro Light SemiCond"/>
              </a:rPr>
              <a:t> are no longer </a:t>
            </a:r>
            <a:r>
              <a:rPr lang="en-US" altLang="zh-CN" sz="2800" b="1">
                <a:latin typeface="等线" panose="02010600030101010101" pitchFamily="2" charset="-122"/>
                <a:ea typeface="MS PGothic" charset="0"/>
                <a:cs typeface="Myriad Pro Light SemiCond"/>
              </a:rPr>
              <a:t>consistent </a:t>
            </a:r>
          </a:p>
        </p:txBody>
      </p:sp>
      <p:cxnSp>
        <p:nvCxnSpPr>
          <p:cNvPr id="38" name="直线连接符 37"/>
          <p:cNvCxnSpPr/>
          <p:nvPr/>
        </p:nvCxnSpPr>
        <p:spPr>
          <a:xfrm>
            <a:off x="251520" y="2713484"/>
            <a:ext cx="7632848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537593" y="2544206"/>
            <a:ext cx="209019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b="1">
                <a:latin typeface="Consolas" charset="0"/>
                <a:ea typeface="Consolas" charset="0"/>
                <a:cs typeface="Consolas" charset="0"/>
              </a:rPr>
              <a:t>network</a:t>
            </a:r>
            <a:r>
              <a:rPr kumimoji="1" lang="zh-CN" altLang="en-US" sz="1600" b="1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 b="1">
                <a:latin typeface="Consolas" charset="0"/>
                <a:ea typeface="Consolas" charset="0"/>
                <a:cs typeface="Consolas" charset="0"/>
              </a:rPr>
              <a:t>partition</a:t>
            </a:r>
            <a:endParaRPr kumimoji="1" lang="zh-CN" altLang="en-US" sz="1600" b="1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37" name="直线箭头连接符 36"/>
          <p:cNvCxnSpPr/>
          <p:nvPr/>
        </p:nvCxnSpPr>
        <p:spPr>
          <a:xfrm flipV="1">
            <a:off x="2987824" y="3638174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箭头连接符 39"/>
          <p:cNvCxnSpPr/>
          <p:nvPr/>
        </p:nvCxnSpPr>
        <p:spPr>
          <a:xfrm flipV="1">
            <a:off x="2987824" y="3505572"/>
            <a:ext cx="3312368" cy="2366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20932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View</a:t>
            </a:r>
            <a:r>
              <a:rPr kumimoji="1" lang="zh-CN" altLang="en-US"/>
              <a:t> </a:t>
            </a:r>
            <a:r>
              <a:rPr kumimoji="1" lang="en-US" altLang="zh-CN"/>
              <a:t>Server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507288" cy="3771636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/>
              <a:t>1. The</a:t>
            </a:r>
            <a:r>
              <a:rPr kumimoji="1" lang="zh-CN" altLang="en-US"/>
              <a:t> </a:t>
            </a:r>
            <a:r>
              <a:rPr kumimoji="1" lang="en-US" altLang="zh-CN"/>
              <a:t>view server keeps a table that maintains a sequence of "view"</a:t>
            </a:r>
            <a:endParaRPr kumimoji="1" lang="zh-CN" altLang="en-US"/>
          </a:p>
          <a:p>
            <a:pPr lvl="1"/>
            <a:r>
              <a:rPr kumimoji="1" lang="en-US" altLang="zh-CN"/>
              <a:t>Each view contains the view number, the primary</a:t>
            </a:r>
            <a:r>
              <a:rPr kumimoji="1" lang="zh-CN" altLang="en-US"/>
              <a:t> </a:t>
            </a:r>
            <a:r>
              <a:rPr kumimoji="1" lang="en-US" altLang="zh-CN"/>
              <a:t>server, and the backup server</a:t>
            </a:r>
            <a:endParaRPr kumimoji="1" lang="zh-CN" altLang="en-US"/>
          </a:p>
          <a:p>
            <a:r>
              <a:rPr kumimoji="1" lang="en-US" altLang="zh-CN"/>
              <a:t>2. The view</a:t>
            </a:r>
            <a:r>
              <a:rPr kumimoji="1" lang="zh-CN" altLang="en-US"/>
              <a:t> </a:t>
            </a:r>
            <a:r>
              <a:rPr kumimoji="1" lang="en-US" altLang="zh-CN"/>
              <a:t>server alerts each server as to whether it's the primary or</a:t>
            </a:r>
            <a:r>
              <a:rPr kumimoji="1" lang="zh-CN" altLang="en-US"/>
              <a:t> </a:t>
            </a:r>
            <a:r>
              <a:rPr kumimoji="1" lang="en-US" altLang="zh-CN"/>
              <a:t>the backup     </a:t>
            </a:r>
            <a:endParaRPr kumimoji="1" lang="zh-CN" altLang="en-US"/>
          </a:p>
          <a:p>
            <a:r>
              <a:rPr kumimoji="1" lang="en-US" altLang="zh-CN"/>
              <a:t>3. Upon receiving any updates, the primary will receive an ACK</a:t>
            </a:r>
            <a:r>
              <a:rPr kumimoji="1" lang="zh-CN" altLang="en-US"/>
              <a:t> </a:t>
            </a:r>
            <a:r>
              <a:rPr kumimoji="1" lang="en-US" altLang="zh-CN"/>
              <a:t>from the backup before responding to the view</a:t>
            </a:r>
            <a:r>
              <a:rPr kumimoji="1" lang="zh-CN" altLang="en-US"/>
              <a:t> </a:t>
            </a:r>
            <a:r>
              <a:rPr kumimoji="1" lang="en-US" altLang="zh-CN"/>
              <a:t>server (just as before)    </a:t>
            </a:r>
            <a:endParaRPr kumimoji="1" lang="zh-CN" altLang="en-US"/>
          </a:p>
          <a:p>
            <a:r>
              <a:rPr kumimoji="1" lang="en-US" altLang="zh-CN"/>
              <a:t>4. Coordinators make requests to the view</a:t>
            </a:r>
            <a:r>
              <a:rPr kumimoji="1" lang="zh-CN" altLang="en-US"/>
              <a:t> </a:t>
            </a:r>
            <a:r>
              <a:rPr kumimoji="1" lang="en-US" altLang="zh-CN"/>
              <a:t>server asking who is primary</a:t>
            </a:r>
            <a:endParaRPr kumimoji="1" lang="zh-CN" altLang="en-US"/>
          </a:p>
          <a:p>
            <a:pPr lvl="1"/>
            <a:r>
              <a:rPr kumimoji="1" lang="en-US" altLang="zh-CN"/>
              <a:t>Coordinators then contact the primary  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4657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View</a:t>
            </a:r>
            <a:r>
              <a:rPr kumimoji="1" lang="zh-CN" altLang="en-US"/>
              <a:t> </a:t>
            </a:r>
            <a:r>
              <a:rPr kumimoji="1" lang="en-US" altLang="zh-CN"/>
              <a:t>Server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7504" y="4916115"/>
            <a:ext cx="8928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Use a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view server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which determines which replica is the primary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28170" y="3073524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6" name="直线箭头连接符 15"/>
          <p:cNvCxnSpPr>
            <a:stCxn id="11" idx="3"/>
            <a:endCxn id="12" idx="1"/>
          </p:cNvCxnSpPr>
          <p:nvPr/>
        </p:nvCxnSpPr>
        <p:spPr>
          <a:xfrm flipV="1">
            <a:off x="4860032" y="1861724"/>
            <a:ext cx="2448272" cy="8157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/>
          <p:cNvCxnSpPr>
            <a:stCxn id="11" idx="3"/>
            <a:endCxn id="13" idx="1"/>
          </p:cNvCxnSpPr>
          <p:nvPr/>
        </p:nvCxnSpPr>
        <p:spPr>
          <a:xfrm>
            <a:off x="4860032" y="2677480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 rot="20442566">
            <a:off x="5383625" y="1954313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 rot="1245948">
            <a:off x="5436095" y="2809492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backup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2771800" y="22309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primary?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771800" y="2698820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49" name="曲线连接符 48"/>
          <p:cNvCxnSpPr>
            <a:stCxn id="4" idx="0"/>
          </p:cNvCxnSpPr>
          <p:nvPr/>
        </p:nvCxnSpPr>
        <p:spPr>
          <a:xfrm rot="5400000" flipH="1" flipV="1">
            <a:off x="4409982" y="-616886"/>
            <a:ext cx="720080" cy="5076564"/>
          </a:xfrm>
          <a:prstGeom prst="curvedConnector2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图片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2062274"/>
            <a:ext cx="283511" cy="262114"/>
          </a:xfrm>
          <a:prstGeom prst="rect">
            <a:avLst/>
          </a:prstGeom>
        </p:spPr>
      </p:pic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5" name="直线箭头连接符 54"/>
          <p:cNvCxnSpPr>
            <a:stCxn id="12" idx="1"/>
            <a:endCxn id="11" idx="3"/>
          </p:cNvCxnSpPr>
          <p:nvPr/>
        </p:nvCxnSpPr>
        <p:spPr>
          <a:xfrm flipH="1">
            <a:off x="4860032" y="1861724"/>
            <a:ext cx="2448272" cy="815756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/>
          <p:cNvCxnSpPr>
            <a:stCxn id="13" idx="1"/>
            <a:endCxn id="11" idx="3"/>
          </p:cNvCxnSpPr>
          <p:nvPr/>
        </p:nvCxnSpPr>
        <p:spPr>
          <a:xfrm flipH="1" flipV="1">
            <a:off x="4860032" y="2677480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50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2" grpId="0"/>
      <p:bldP spid="22" grpId="1"/>
      <p:bldP spid="23" grpId="0"/>
      <p:bldP spid="23" grpId="1"/>
      <p:bldP spid="24" grpId="0"/>
      <p:bldP spid="25" grpId="0"/>
      <p:bldP spid="26" grpId="0" animBg="1"/>
      <p:bldP spid="45" grpId="0"/>
      <p:bldP spid="4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View</a:t>
            </a:r>
            <a:r>
              <a:rPr kumimoji="1" lang="zh-CN" altLang="en-US"/>
              <a:t> </a:t>
            </a:r>
            <a:r>
              <a:rPr kumimoji="1" lang="en-US" altLang="zh-CN"/>
              <a:t>Server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0"/>
            <a:ext cx="8435280" cy="3972271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CN" sz="2400" b="1"/>
              <a:t>To discover failures</a:t>
            </a:r>
            <a:endParaRPr kumimoji="1" lang="zh-CN" altLang="en-US" sz="2400" b="1"/>
          </a:p>
          <a:p>
            <a:pPr lvl="1"/>
            <a:r>
              <a:rPr kumimoji="1" lang="en-US" altLang="zh-CN" sz="2000"/>
              <a:t>Replicas ping to the view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</a:t>
            </a:r>
            <a:endParaRPr kumimoji="1" lang="zh-CN" altLang="en-US" sz="2000"/>
          </a:p>
          <a:p>
            <a:pPr lvl="1"/>
            <a:r>
              <a:rPr kumimoji="1" lang="en-US" altLang="zh-CN" sz="2000"/>
              <a:t>If view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 misses</a:t>
            </a:r>
            <a:r>
              <a:rPr kumimoji="1" lang="zh-CN" altLang="en-US" sz="2000"/>
              <a:t> </a:t>
            </a:r>
            <a:r>
              <a:rPr kumimoji="1" lang="en-US" altLang="zh-CN" sz="2000"/>
              <a:t>N pings in a row, it deems a server to be dead </a:t>
            </a:r>
            <a:endParaRPr kumimoji="1" lang="zh-CN" altLang="en-US" sz="2000"/>
          </a:p>
          <a:p>
            <a:r>
              <a:rPr kumimoji="1" lang="en-US" altLang="zh-CN" sz="2400" b="1"/>
              <a:t>Basic failure</a:t>
            </a:r>
            <a:r>
              <a:rPr kumimoji="1" lang="en-US" altLang="zh-CN" sz="2400"/>
              <a:t> (actual worker crash):     </a:t>
            </a:r>
            <a:endParaRPr kumimoji="1" lang="zh-CN" altLang="en-US" sz="2400"/>
          </a:p>
          <a:p>
            <a:pPr lvl="1"/>
            <a:r>
              <a:rPr kumimoji="1" lang="en-US" altLang="zh-CN" sz="2000"/>
              <a:t>1. Primary fails; pings cease     </a:t>
            </a:r>
            <a:endParaRPr kumimoji="1" lang="zh-CN" altLang="en-US" sz="2000"/>
          </a:p>
          <a:p>
            <a:pPr lvl="1"/>
            <a:r>
              <a:rPr kumimoji="1" lang="en-US" altLang="zh-CN" sz="2000"/>
              <a:t>2. View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 lets S2 know it's primary, and it handles any client</a:t>
            </a:r>
            <a:r>
              <a:rPr kumimoji="1" lang="zh-CN" altLang="en-US" sz="2000"/>
              <a:t> </a:t>
            </a:r>
            <a:r>
              <a:rPr kumimoji="1" lang="en-US" altLang="zh-CN" sz="2000"/>
              <a:t>requests</a:t>
            </a:r>
            <a:endParaRPr kumimoji="1" lang="zh-CN" altLang="en-US" sz="2000"/>
          </a:p>
          <a:p>
            <a:pPr lvl="2"/>
            <a:r>
              <a:rPr kumimoji="1" lang="en-US" altLang="zh-CN" sz="1800"/>
              <a:t>Before S2 knowing it's the primary, it will simply </a:t>
            </a:r>
            <a:r>
              <a:rPr kumimoji="1" lang="en-US" altLang="zh-CN" sz="1800">
                <a:solidFill>
                  <a:srgbClr val="C00000"/>
                </a:solidFill>
              </a:rPr>
              <a:t>reject</a:t>
            </a:r>
            <a:r>
              <a:rPr kumimoji="1" lang="zh-CN" altLang="en-US" sz="1800"/>
              <a:t> </a:t>
            </a:r>
            <a:r>
              <a:rPr kumimoji="1" lang="en-US" altLang="zh-CN" sz="1800"/>
              <a:t>requests that come directly from coordinators     </a:t>
            </a:r>
            <a:endParaRPr kumimoji="1" lang="zh-CN" altLang="en-US" sz="1800"/>
          </a:p>
          <a:p>
            <a:pPr lvl="1"/>
            <a:r>
              <a:rPr kumimoji="1" lang="en-US" altLang="zh-CN" sz="2000"/>
              <a:t>3. View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 will eventually recruit a new idle</a:t>
            </a:r>
            <a:r>
              <a:rPr kumimoji="1" lang="zh-CN" altLang="en-US" sz="2000"/>
              <a:t> </a:t>
            </a:r>
            <a:r>
              <a:rPr kumimoji="1" lang="en-US" altLang="zh-CN" sz="2000"/>
              <a:t>server to act as backup</a:t>
            </a:r>
            <a:endParaRPr kumimoji="1"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9139037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Failure</a:t>
            </a:r>
            <a:r>
              <a:rPr kumimoji="1" lang="zh-CN" altLang="en-US"/>
              <a:t> </a:t>
            </a:r>
            <a:r>
              <a:rPr kumimoji="1" lang="en-US" altLang="zh-CN"/>
              <a:t>of</a:t>
            </a:r>
            <a:r>
              <a:rPr kumimoji="1" lang="zh-CN" altLang="en-US"/>
              <a:t> </a:t>
            </a:r>
            <a:r>
              <a:rPr kumimoji="1" lang="en-US" altLang="zh-CN"/>
              <a:t>Primary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9511" y="4916115"/>
            <a:ext cx="8878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Use a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view server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, which determines which replica is the primary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28170" y="3073524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(dead)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33" name="直线箭头连接符 32"/>
          <p:cNvCxnSpPr/>
          <p:nvPr/>
        </p:nvCxnSpPr>
        <p:spPr>
          <a:xfrm flipH="1" flipV="1">
            <a:off x="4860032" y="2677480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452320" y="1387344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  <p:sp>
        <p:nvSpPr>
          <p:cNvPr id="3" name="矩形 2"/>
          <p:cNvSpPr/>
          <p:nvPr/>
        </p:nvSpPr>
        <p:spPr>
          <a:xfrm>
            <a:off x="6358382" y="2353444"/>
            <a:ext cx="26994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lack of pings indicates to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VS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that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0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1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is down </a:t>
            </a:r>
          </a:p>
        </p:txBody>
      </p:sp>
    </p:spTree>
    <p:extLst>
      <p:ext uri="{BB962C8B-B14F-4D97-AF65-F5344CB8AC3E}">
        <p14:creationId xmlns:p14="http://schemas.microsoft.com/office/powerpoint/2010/main" val="17529787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Failure</a:t>
            </a:r>
            <a:r>
              <a:rPr kumimoji="1" lang="zh-CN" altLang="en-US"/>
              <a:t> </a:t>
            </a:r>
            <a:r>
              <a:rPr kumimoji="1" lang="en-US" altLang="zh-CN"/>
              <a:t>of</a:t>
            </a:r>
            <a:r>
              <a:rPr kumimoji="1" lang="zh-CN" altLang="en-US"/>
              <a:t> </a:t>
            </a:r>
            <a:r>
              <a:rPr kumimoji="1" lang="en-US" altLang="zh-CN"/>
              <a:t>Primary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-108520" y="4995406"/>
            <a:ext cx="9505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before S</a:t>
            </a:r>
            <a:r>
              <a:rPr lang="en-US" altLang="zh-CN" sz="20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 knows it's primary, it will </a:t>
            </a:r>
            <a:r>
              <a:rPr lang="en-US" altLang="zh-CN" sz="2000" b="1">
                <a:solidFill>
                  <a:srgbClr val="C00000"/>
                </a:solidFill>
                <a:latin typeface="等线" panose="02010600030101010101" pitchFamily="2" charset="-122"/>
                <a:ea typeface="MS PGothic" charset="0"/>
                <a:cs typeface="Myriad Pro Light SemiCond"/>
              </a:rPr>
              <a:t>reject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 any requests from clients 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923928" y="3073524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2: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--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(dead)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33" name="直线箭头连接符 32"/>
          <p:cNvCxnSpPr/>
          <p:nvPr/>
        </p:nvCxnSpPr>
        <p:spPr>
          <a:xfrm flipH="1" flipV="1">
            <a:off x="4860032" y="2677480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452320" y="1387344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  <p:sp>
        <p:nvSpPr>
          <p:cNvPr id="36" name="矩形 35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 rot="1266714">
            <a:off x="5508104" y="2826871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3" name="直线箭头连接符 22"/>
          <p:cNvCxnSpPr/>
          <p:nvPr/>
        </p:nvCxnSpPr>
        <p:spPr>
          <a:xfrm flipH="1" flipV="1">
            <a:off x="4846177" y="2757782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2771800" y="2230914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primary?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771800" y="2698820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6" name="曲线连接符 15"/>
          <p:cNvCxnSpPr>
            <a:endCxn id="4" idx="2"/>
          </p:cNvCxnSpPr>
          <p:nvPr/>
        </p:nvCxnSpPr>
        <p:spPr>
          <a:xfrm rot="10800000">
            <a:off x="2231741" y="3073524"/>
            <a:ext cx="5062709" cy="787436"/>
          </a:xfrm>
          <a:prstGeom prst="curvedConnector2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234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9" grpId="0"/>
      <p:bldP spid="29" grpId="1"/>
      <p:bldP spid="30" grpId="0"/>
      <p:bldP spid="30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Facing</a:t>
            </a:r>
            <a:r>
              <a:rPr kumimoji="1" lang="zh-CN" altLang="en-US"/>
              <a:t> </a:t>
            </a:r>
            <a:r>
              <a:rPr kumimoji="1" lang="en-US" altLang="zh-CN"/>
              <a:t>Network Partitions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sz="2800"/>
              <a:t>A few rules</a:t>
            </a:r>
            <a:endParaRPr kumimoji="1" lang="zh-CN" altLang="en-US" sz="2800"/>
          </a:p>
          <a:p>
            <a:pPr lvl="1"/>
            <a:r>
              <a:rPr kumimoji="1" lang="en-US" altLang="zh-CN" sz="2400"/>
              <a:t>1. Primary must wait for backup to accept each request    </a:t>
            </a:r>
            <a:endParaRPr kumimoji="1" lang="zh-CN" altLang="en-US" sz="2400"/>
          </a:p>
          <a:p>
            <a:pPr lvl="1"/>
            <a:r>
              <a:rPr kumimoji="1" lang="en-US" altLang="zh-CN" sz="2400"/>
              <a:t>2. Non-primary must reject direct coordinator requests</a:t>
            </a:r>
            <a:endParaRPr kumimoji="1" lang="zh-CN" altLang="en-US" sz="2400"/>
          </a:p>
          <a:p>
            <a:pPr lvl="2"/>
            <a:r>
              <a:rPr kumimoji="1" lang="en-US" altLang="zh-CN" sz="2000"/>
              <a:t>That's</a:t>
            </a:r>
            <a:r>
              <a:rPr kumimoji="1" lang="zh-CN" altLang="en-US" sz="2000"/>
              <a:t> </a:t>
            </a:r>
            <a:r>
              <a:rPr kumimoji="1" lang="en-US" altLang="zh-CN" sz="2000"/>
              <a:t>what happened in the earlier failure, in the interim between</a:t>
            </a:r>
            <a:r>
              <a:rPr kumimoji="1" lang="zh-CN" altLang="en-US" sz="2000"/>
              <a:t> </a:t>
            </a:r>
            <a:r>
              <a:rPr kumimoji="1" lang="en-US" altLang="zh-CN" sz="2000"/>
              <a:t>the failure and S2 hearing that it was primary</a:t>
            </a:r>
            <a:endParaRPr kumimoji="1" lang="zh-CN" altLang="en-US" sz="2000"/>
          </a:p>
          <a:p>
            <a:pPr lvl="1"/>
            <a:r>
              <a:rPr kumimoji="1" lang="en-US" altLang="zh-CN" sz="2400"/>
              <a:t>3. Primary must reject forwarded requests</a:t>
            </a:r>
            <a:endParaRPr kumimoji="1" lang="zh-CN" altLang="en-US" sz="2400"/>
          </a:p>
          <a:p>
            <a:pPr lvl="2"/>
            <a:r>
              <a:rPr kumimoji="1" lang="en-US" altLang="zh-CN" sz="2000"/>
              <a:t>I.e., it won't accept</a:t>
            </a:r>
            <a:r>
              <a:rPr kumimoji="1" lang="zh-CN" altLang="en-US" sz="2000"/>
              <a:t> </a:t>
            </a:r>
            <a:r>
              <a:rPr kumimoji="1" lang="en-US" altLang="zh-CN" sz="2000"/>
              <a:t>an update from the backup</a:t>
            </a:r>
            <a:endParaRPr kumimoji="1" lang="zh-CN" altLang="en-US" sz="2000"/>
          </a:p>
          <a:p>
            <a:pPr lvl="1"/>
            <a:r>
              <a:rPr kumimoji="1" lang="en-US" altLang="zh-CN" sz="2400"/>
              <a:t>4. Primary in view </a:t>
            </a:r>
            <a:r>
              <a:rPr kumimoji="1" lang="en-US" altLang="zh-CN" sz="2400" b="1" i="1" err="1"/>
              <a:t>i</a:t>
            </a:r>
            <a:r>
              <a:rPr kumimoji="1" lang="en-US" altLang="zh-CN" sz="2400"/>
              <a:t> must have been primary or backup in view </a:t>
            </a:r>
            <a:r>
              <a:rPr kumimoji="1" lang="en-US" altLang="zh-CN" sz="2400" b="1" i="1"/>
              <a:t>i-1</a:t>
            </a:r>
            <a:r>
              <a:rPr kumimoji="1" lang="en-US" altLang="zh-CN" sz="2400"/>
              <a:t>   </a:t>
            </a:r>
            <a:endParaRPr kumimoji="1"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35504333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Network Partitions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57200" y="4873724"/>
            <a:ext cx="8075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</a:t>
            </a:r>
            <a:endParaRPr lang="en-US" altLang="zh-CN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828170" y="3073524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7" name="直线箭头连接符 56"/>
          <p:cNvCxnSpPr/>
          <p:nvPr/>
        </p:nvCxnSpPr>
        <p:spPr>
          <a:xfrm flipH="1" flipV="1">
            <a:off x="4860032" y="2713484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3149266" y="1467864"/>
            <a:ext cx="26539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lack of pings indicates to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VS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that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0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1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is down </a:t>
            </a:r>
          </a:p>
        </p:txBody>
      </p:sp>
      <p:sp>
        <p:nvSpPr>
          <p:cNvPr id="29" name="任意形状 2"/>
          <p:cNvSpPr/>
          <p:nvPr/>
        </p:nvSpPr>
        <p:spPr>
          <a:xfrm>
            <a:off x="6221102" y="1682154"/>
            <a:ext cx="799171" cy="819958"/>
          </a:xfrm>
          <a:custGeom>
            <a:avLst/>
            <a:gdLst>
              <a:gd name="connsiteX0" fmla="*/ 0 w 2147455"/>
              <a:gd name="connsiteY0" fmla="*/ 0 h 2937164"/>
              <a:gd name="connsiteX1" fmla="*/ 443346 w 2147455"/>
              <a:gd name="connsiteY1" fmla="*/ 1787236 h 2937164"/>
              <a:gd name="connsiteX2" fmla="*/ 2147455 w 2147455"/>
              <a:gd name="connsiteY2" fmla="*/ 2937164 h 293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7455" h="2937164">
                <a:moveTo>
                  <a:pt x="0" y="0"/>
                </a:moveTo>
                <a:cubicBezTo>
                  <a:pt x="42718" y="648854"/>
                  <a:pt x="85437" y="1297709"/>
                  <a:pt x="443346" y="1787236"/>
                </a:cubicBezTo>
                <a:cubicBezTo>
                  <a:pt x="801255" y="2276763"/>
                  <a:pt x="2147455" y="2937164"/>
                  <a:pt x="2147455" y="2937164"/>
                </a:cubicBezTo>
              </a:path>
            </a:pathLst>
          </a:custGeom>
          <a:noFill/>
          <a:ln w="952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117613" y="844174"/>
            <a:ext cx="225599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Network Partition between VS and 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5AD29CB-4ECC-B14F-BA32-1815230A3628}"/>
              </a:ext>
            </a:extLst>
          </p:cNvPr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1377A782-E665-5D4E-9660-5809A1EDB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931" y="1704569"/>
            <a:ext cx="283511" cy="262114"/>
          </a:xfrm>
          <a:prstGeom prst="rect">
            <a:avLst/>
          </a:prstGeom>
        </p:spPr>
      </p:pic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784A2D10-7D17-B748-A1A8-EAE389E7AE47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6516218" y="1885392"/>
            <a:ext cx="792086" cy="2871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93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of Time in Computer Systems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2800" b="1" dirty="0">
                <a:solidFill>
                  <a:srgbClr val="0096FF"/>
                </a:solidFill>
              </a:rPr>
              <a:t>Time</a:t>
            </a:r>
            <a:r>
              <a:rPr lang="en-US" altLang="zh-CN" sz="2800" dirty="0"/>
              <a:t> is used by many distributed systems</a:t>
            </a:r>
          </a:p>
          <a:p>
            <a:pPr lvl="1"/>
            <a:r>
              <a:rPr lang="en-US" altLang="zh-CN" sz="2400" dirty="0"/>
              <a:t>E.g., cache expiration (DNS, HTTP), file synchronizers, Kerberos, ..</a:t>
            </a:r>
          </a:p>
          <a:p>
            <a:pPr lvl="1"/>
            <a:r>
              <a:rPr lang="en-US" altLang="zh-CN" sz="2400" dirty="0"/>
              <a:t>Time intervals: how long did some operation take?</a:t>
            </a:r>
          </a:p>
          <a:p>
            <a:pPr lvl="1"/>
            <a:r>
              <a:rPr lang="en-US" altLang="zh-CN" sz="2400" dirty="0"/>
              <a:t>Calendar time: what time/date did some event happen at?</a:t>
            </a:r>
          </a:p>
          <a:p>
            <a:pPr lvl="1"/>
            <a:r>
              <a:rPr lang="en-US" altLang="zh-CN" sz="2400" dirty="0"/>
              <a:t>Ordering of events: in what order did some events happen?</a:t>
            </a:r>
          </a:p>
          <a:p>
            <a:endParaRPr kumimoji="1" lang="zh-CN" altLang="en-US" sz="280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4031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Network Partitions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7544" y="5051410"/>
            <a:ext cx="8075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problem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: what happens before </a:t>
            </a:r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4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 knows it's the primary? </a:t>
            </a:r>
          </a:p>
          <a:p>
            <a:pPr algn="ctr"/>
            <a:endParaRPr lang="en-US" altLang="zh-CN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23928" y="3073524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2: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--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7" name="直线箭头连接符 56"/>
          <p:cNvCxnSpPr/>
          <p:nvPr/>
        </p:nvCxnSpPr>
        <p:spPr>
          <a:xfrm flipH="1" flipV="1">
            <a:off x="4860032" y="2713484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3187289" y="1825287"/>
            <a:ext cx="25533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VS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makes </a:t>
            </a:r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S</a:t>
            </a:r>
            <a:r>
              <a:rPr lang="en-US" altLang="zh-CN" sz="2000" b="1" baseline="-25000">
                <a:latin typeface="等线" panose="02010600030101010101" pitchFamily="2" charset="-122"/>
                <a:ea typeface="MS PGothic" charset="0"/>
                <a:cs typeface="Myriad Pro Light SemiCond"/>
              </a:rPr>
              <a:t>2</a:t>
            </a:r>
            <a:r>
              <a:rPr lang="en-US" altLang="zh-CN" sz="2000">
                <a:latin typeface="等线" panose="02010600030101010101" pitchFamily="2" charset="-122"/>
                <a:ea typeface="MS PGothic" charset="0"/>
                <a:cs typeface="Myriad Pro Light SemiCond"/>
              </a:rPr>
              <a:t> primary</a:t>
            </a:r>
          </a:p>
        </p:txBody>
      </p:sp>
      <p:cxnSp>
        <p:nvCxnSpPr>
          <p:cNvPr id="29" name="直线箭头连接符 28"/>
          <p:cNvCxnSpPr/>
          <p:nvPr/>
        </p:nvCxnSpPr>
        <p:spPr>
          <a:xfrm flipH="1" flipV="1">
            <a:off x="4860032" y="2569468"/>
            <a:ext cx="1723036" cy="658808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266714">
            <a:off x="5508104" y="2693591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primary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18" name="曲线连接符 17"/>
          <p:cNvCxnSpPr>
            <a:stCxn id="4" idx="0"/>
          </p:cNvCxnSpPr>
          <p:nvPr/>
        </p:nvCxnSpPr>
        <p:spPr>
          <a:xfrm rot="5400000" flipH="1" flipV="1">
            <a:off x="4409982" y="-616886"/>
            <a:ext cx="720080" cy="507656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/>
          <p:cNvCxnSpPr>
            <a:stCxn id="4" idx="2"/>
          </p:cNvCxnSpPr>
          <p:nvPr/>
        </p:nvCxnSpPr>
        <p:spPr>
          <a:xfrm rot="16200000" flipH="1">
            <a:off x="4376304" y="928960"/>
            <a:ext cx="787436" cy="5076564"/>
          </a:xfrm>
          <a:prstGeom prst="curvedConnector2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 rot="313494">
            <a:off x="3777089" y="3778651"/>
            <a:ext cx="204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rejected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by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67544" y="4297660"/>
            <a:ext cx="8075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it's okay! S2 will act as backup </a:t>
            </a:r>
            <a:endParaRPr lang="zh-CN" altLang="en-US" sz="2400" b="1">
              <a:latin typeface="等线" panose="02010600030101010101" pitchFamily="2" charset="-122"/>
              <a:ea typeface="MS PGothic" charset="0"/>
              <a:cs typeface="Myriad Pro Light SemiCond"/>
            </a:endParaRPr>
          </a:p>
          <a:p>
            <a:pPr algn="ctr"/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(accept updates from S1, reject coordinator requests) </a:t>
            </a:r>
          </a:p>
        </p:txBody>
      </p:sp>
      <p:sp>
        <p:nvSpPr>
          <p:cNvPr id="33" name="任意形状 2"/>
          <p:cNvSpPr/>
          <p:nvPr/>
        </p:nvSpPr>
        <p:spPr>
          <a:xfrm>
            <a:off x="6221102" y="1682154"/>
            <a:ext cx="799171" cy="819958"/>
          </a:xfrm>
          <a:custGeom>
            <a:avLst/>
            <a:gdLst>
              <a:gd name="connsiteX0" fmla="*/ 0 w 2147455"/>
              <a:gd name="connsiteY0" fmla="*/ 0 h 2937164"/>
              <a:gd name="connsiteX1" fmla="*/ 443346 w 2147455"/>
              <a:gd name="connsiteY1" fmla="*/ 1787236 h 2937164"/>
              <a:gd name="connsiteX2" fmla="*/ 2147455 w 2147455"/>
              <a:gd name="connsiteY2" fmla="*/ 2937164 h 293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7455" h="2937164">
                <a:moveTo>
                  <a:pt x="0" y="0"/>
                </a:moveTo>
                <a:cubicBezTo>
                  <a:pt x="42718" y="648854"/>
                  <a:pt x="85437" y="1297709"/>
                  <a:pt x="443346" y="1787236"/>
                </a:cubicBezTo>
                <a:cubicBezTo>
                  <a:pt x="801255" y="2276763"/>
                  <a:pt x="2147455" y="2937164"/>
                  <a:pt x="2147455" y="2937164"/>
                </a:cubicBezTo>
              </a:path>
            </a:pathLst>
          </a:custGeom>
          <a:noFill/>
          <a:ln w="952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5117613" y="844174"/>
            <a:ext cx="225599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Network Partition between VS and 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65BD2F0-FE78-4B42-BDA6-A52A83E0C51F}"/>
              </a:ext>
            </a:extLst>
          </p:cNvPr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5D49E1DA-0CA3-AA40-9208-CFC6750AA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931" y="1704569"/>
            <a:ext cx="283511" cy="262114"/>
          </a:xfrm>
          <a:prstGeom prst="rect">
            <a:avLst/>
          </a:prstGeom>
        </p:spPr>
      </p:pic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1308346B-1BC0-3241-8419-C5AD685E5E65}"/>
              </a:ext>
            </a:extLst>
          </p:cNvPr>
          <p:cNvCxnSpPr>
            <a:cxnSpLocks/>
          </p:cNvCxnSpPr>
          <p:nvPr/>
        </p:nvCxnSpPr>
        <p:spPr>
          <a:xfrm flipH="1">
            <a:off x="6516218" y="1885392"/>
            <a:ext cx="792086" cy="2871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83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6" grpId="0"/>
      <p:bldP spid="3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Network Partitions</a:t>
            </a:r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7544" y="4916115"/>
            <a:ext cx="80752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problem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: what happens after S2 knows it's the primary, </a:t>
            </a:r>
            <a:endParaRPr lang="zh-CN" altLang="en-US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  <a:p>
            <a:pPr algn="ctr"/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but S1 also thinks it is? </a:t>
            </a:r>
          </a:p>
          <a:p>
            <a:pPr algn="ctr"/>
            <a:endParaRPr lang="en-US" altLang="zh-CN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23928" y="3073524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2: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--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7" name="直线箭头连接符 56"/>
          <p:cNvCxnSpPr/>
          <p:nvPr/>
        </p:nvCxnSpPr>
        <p:spPr>
          <a:xfrm flipH="1" flipV="1">
            <a:off x="4860032" y="2713484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/>
          <p:cNvCxnSpPr>
            <a:stCxn id="4" idx="0"/>
          </p:cNvCxnSpPr>
          <p:nvPr/>
        </p:nvCxnSpPr>
        <p:spPr>
          <a:xfrm rot="5400000" flipH="1" flipV="1">
            <a:off x="4409982" y="-616886"/>
            <a:ext cx="720080" cy="5076564"/>
          </a:xfrm>
          <a:prstGeom prst="curvedConnector2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/>
          <p:cNvCxnSpPr>
            <a:stCxn id="4" idx="2"/>
          </p:cNvCxnSpPr>
          <p:nvPr/>
        </p:nvCxnSpPr>
        <p:spPr>
          <a:xfrm rot="16200000" flipH="1">
            <a:off x="4376304" y="928960"/>
            <a:ext cx="787436" cy="507656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467544" y="4297660"/>
            <a:ext cx="8075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also okay! S1 won't be able to act as primary </a:t>
            </a:r>
            <a:endParaRPr lang="zh-CN" altLang="en-US" sz="2400" b="1">
              <a:latin typeface="等线" panose="02010600030101010101" pitchFamily="2" charset="-122"/>
              <a:ea typeface="MS PGothic" charset="0"/>
              <a:cs typeface="Myriad Pro Light SemiCond"/>
            </a:endParaRPr>
          </a:p>
          <a:p>
            <a:pPr algn="ctr"/>
            <a:r>
              <a:rPr lang="en-US" altLang="zh-CN" sz="2000" b="1">
                <a:latin typeface="等线" panose="02010600030101010101" pitchFamily="2" charset="-122"/>
                <a:ea typeface="MS PGothic" charset="0"/>
                <a:cs typeface="Myriad Pro Light SemiCond"/>
              </a:rPr>
              <a:t>(can't accept client requests because it won't get ACKs from S2) </a:t>
            </a:r>
          </a:p>
        </p:txBody>
      </p:sp>
      <p:sp>
        <p:nvSpPr>
          <p:cNvPr id="30" name="任意形状 2"/>
          <p:cNvSpPr/>
          <p:nvPr/>
        </p:nvSpPr>
        <p:spPr>
          <a:xfrm>
            <a:off x="6221102" y="1682154"/>
            <a:ext cx="799171" cy="819958"/>
          </a:xfrm>
          <a:custGeom>
            <a:avLst/>
            <a:gdLst>
              <a:gd name="connsiteX0" fmla="*/ 0 w 2147455"/>
              <a:gd name="connsiteY0" fmla="*/ 0 h 2937164"/>
              <a:gd name="connsiteX1" fmla="*/ 443346 w 2147455"/>
              <a:gd name="connsiteY1" fmla="*/ 1787236 h 2937164"/>
              <a:gd name="connsiteX2" fmla="*/ 2147455 w 2147455"/>
              <a:gd name="connsiteY2" fmla="*/ 2937164 h 293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7455" h="2937164">
                <a:moveTo>
                  <a:pt x="0" y="0"/>
                </a:moveTo>
                <a:cubicBezTo>
                  <a:pt x="42718" y="648854"/>
                  <a:pt x="85437" y="1297709"/>
                  <a:pt x="443346" y="1787236"/>
                </a:cubicBezTo>
                <a:cubicBezTo>
                  <a:pt x="801255" y="2276763"/>
                  <a:pt x="2147455" y="2937164"/>
                  <a:pt x="2147455" y="2937164"/>
                </a:cubicBezTo>
              </a:path>
            </a:pathLst>
          </a:custGeom>
          <a:noFill/>
          <a:ln w="952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5117613" y="844174"/>
            <a:ext cx="225599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Network Partition between VS and 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 rot="21154324">
            <a:off x="2255816" y="1237637"/>
            <a:ext cx="309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rejected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by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zh-CN" altLang="en-US" sz="1600" baseline="-2500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(Cannot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get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ACK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from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)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2CF4787-1A36-3F47-939A-077A5659752F}"/>
              </a:ext>
            </a:extLst>
          </p:cNvPr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6D67E92C-D72C-A54C-90AF-F7F6F422C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931" y="1704569"/>
            <a:ext cx="283511" cy="262114"/>
          </a:xfrm>
          <a:prstGeom prst="rect">
            <a:avLst/>
          </a:prstGeom>
        </p:spPr>
      </p:pic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CC091ECE-21B4-7648-BFAE-54E10C3635F9}"/>
              </a:ext>
            </a:extLst>
          </p:cNvPr>
          <p:cNvCxnSpPr>
            <a:cxnSpLocks/>
          </p:cNvCxnSpPr>
          <p:nvPr/>
        </p:nvCxnSpPr>
        <p:spPr>
          <a:xfrm flipH="1">
            <a:off x="6516218" y="1885392"/>
            <a:ext cx="792086" cy="2871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33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7" grpId="0"/>
      <p:bldP spid="3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/>
              <a:t>Consider S</a:t>
            </a:r>
            <a:r>
              <a:rPr kumimoji="1" lang="en-US" altLang="zh-CN" baseline="-25000"/>
              <a:t>1</a:t>
            </a:r>
            <a:r>
              <a:rPr kumimoji="1" lang="en-US" altLang="zh-CN"/>
              <a:t> being Partitioned from the VS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kumimoji="1" lang="en-US" altLang="zh-CN" sz="2000" b="1"/>
              <a:t>Before S2 hears about View #2: </a:t>
            </a:r>
            <a:r>
              <a:rPr kumimoji="1" lang="en-US" altLang="zh-CN" sz="2000"/>
              <a:t>      </a:t>
            </a:r>
            <a:endParaRPr kumimoji="1" lang="zh-CN" altLang="en-US" sz="2000"/>
          </a:p>
          <a:p>
            <a:pPr lvl="1"/>
            <a:r>
              <a:rPr kumimoji="1" lang="en-US" altLang="zh-CN" sz="1800"/>
              <a:t>S1 can process operations from coordinators, S2 will accept</a:t>
            </a:r>
            <a:r>
              <a:rPr kumimoji="1" lang="zh-CN" altLang="en-US" sz="1800"/>
              <a:t> </a:t>
            </a:r>
            <a:r>
              <a:rPr kumimoji="1" lang="en-US" altLang="zh-CN" sz="1800"/>
              <a:t>forwarded requests</a:t>
            </a:r>
            <a:endParaRPr kumimoji="1" lang="zh-CN" altLang="en-US" sz="1800"/>
          </a:p>
          <a:p>
            <a:pPr lvl="1"/>
            <a:r>
              <a:rPr kumimoji="1" lang="en-US" altLang="zh-CN" sz="1800"/>
              <a:t>S2 will reject operations from coordinators who have heard</a:t>
            </a:r>
            <a:r>
              <a:rPr kumimoji="1" lang="zh-CN" altLang="en-US" sz="1800"/>
              <a:t> </a:t>
            </a:r>
            <a:r>
              <a:rPr kumimoji="1" lang="en-US" altLang="zh-CN" sz="1800"/>
              <a:t>about view #2    </a:t>
            </a:r>
            <a:endParaRPr kumimoji="1" lang="zh-CN" altLang="en-US" sz="1800"/>
          </a:p>
          <a:p>
            <a:r>
              <a:rPr kumimoji="1" lang="en-US" altLang="zh-CN" sz="2000" b="1"/>
              <a:t>After S2 hears about View #2: </a:t>
            </a:r>
            <a:r>
              <a:rPr kumimoji="1" lang="en-US" altLang="zh-CN" sz="2000"/>
              <a:t> </a:t>
            </a:r>
            <a:endParaRPr kumimoji="1" lang="zh-CN" altLang="en-US" sz="2000"/>
          </a:p>
          <a:p>
            <a:pPr lvl="1"/>
            <a:r>
              <a:rPr kumimoji="1" lang="en-US" altLang="zh-CN" sz="1800"/>
              <a:t>If S1 receives coordinator requests, it will forward.  S2</a:t>
            </a:r>
            <a:r>
              <a:rPr kumimoji="1" lang="zh-CN" altLang="en-US" sz="1800"/>
              <a:t> </a:t>
            </a:r>
            <a:r>
              <a:rPr kumimoji="1" lang="en-US" altLang="zh-CN" sz="1800"/>
              <a:t>will reject (not ACK), so S1 can no longer act as primary.       </a:t>
            </a:r>
            <a:endParaRPr kumimoji="1" lang="zh-CN" altLang="en-US" sz="1800"/>
          </a:p>
          <a:p>
            <a:pPr lvl="1"/>
            <a:r>
              <a:rPr kumimoji="1" lang="en-US" altLang="zh-CN" sz="1800"/>
              <a:t>S1 will send error to coordinator, coordinator will ask VS for new view, learn about view #2, and coordinator will</a:t>
            </a:r>
            <a:r>
              <a:rPr kumimoji="1" lang="zh-CN" altLang="en-US" sz="1800"/>
              <a:t> </a:t>
            </a:r>
            <a:r>
              <a:rPr kumimoji="1" lang="en-US" altLang="zh-CN" sz="1800"/>
              <a:t>re-send to S2</a:t>
            </a:r>
            <a:endParaRPr kumimoji="1" lang="zh-CN" altLang="en-US" sz="1800"/>
          </a:p>
          <a:p>
            <a:r>
              <a:rPr kumimoji="1" lang="en-US" altLang="zh-CN" sz="2000" b="1"/>
              <a:t>The</a:t>
            </a:r>
            <a:r>
              <a:rPr kumimoji="1" lang="zh-CN" altLang="en-US" sz="2000" b="1"/>
              <a:t> </a:t>
            </a:r>
            <a:r>
              <a:rPr kumimoji="1" lang="en-US" altLang="zh-CN" sz="2000" b="1"/>
              <a:t>commit</a:t>
            </a:r>
            <a:r>
              <a:rPr kumimoji="1" lang="zh-CN" altLang="en-US" sz="2000" b="1"/>
              <a:t> </a:t>
            </a:r>
            <a:r>
              <a:rPr kumimoji="1" lang="en-US" altLang="zh-CN" sz="2000" b="1"/>
              <a:t>point of switch-over</a:t>
            </a:r>
            <a:r>
              <a:rPr kumimoji="1" lang="en-US" altLang="zh-CN" sz="2000"/>
              <a:t>: when S2 hears about View #2</a:t>
            </a:r>
            <a:endParaRPr kumimoji="1"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8428484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35696" y="2281436"/>
            <a:ext cx="792088" cy="7920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11560" y="2209428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9512" y="2425452"/>
            <a:ext cx="360040" cy="36004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971600" y="2353444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539552" y="2641476"/>
            <a:ext cx="129614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971600" y="2929508"/>
            <a:ext cx="864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83568" y="2713484"/>
            <a:ext cx="360040" cy="36004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67944" y="2281436"/>
            <a:ext cx="792088" cy="7920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VS</a:t>
            </a:r>
            <a:endParaRPr kumimoji="1" lang="zh-CN" altLang="en-US" sz="28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08304" y="1465680"/>
            <a:ext cx="792088" cy="79208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08304" y="3217540"/>
            <a:ext cx="792088" cy="792088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7544" y="4585692"/>
            <a:ext cx="8075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latin typeface="等线" panose="02010600030101010101" pitchFamily="2" charset="-122"/>
                <a:ea typeface="MS PGothic" charset="0"/>
                <a:cs typeface="Myriad Pro Light SemiCond"/>
              </a:rPr>
              <a:t>problem</a:t>
            </a:r>
            <a:r>
              <a:rPr lang="en-US" altLang="zh-CN" sz="2400">
                <a:latin typeface="等线" panose="02010600030101010101" pitchFamily="2" charset="-122"/>
                <a:ea typeface="MS PGothic" charset="0"/>
                <a:cs typeface="Myriad Pro Light SemiCond"/>
              </a:rPr>
              <a:t>: what if view server fails? </a:t>
            </a:r>
          </a:p>
          <a:p>
            <a:pPr algn="ctr"/>
            <a:endParaRPr lang="en-US" altLang="zh-CN" sz="2400">
              <a:latin typeface="等线" panose="02010600030101010101" pitchFamily="2" charset="-122"/>
              <a:ea typeface="MS PGothic" charset="0"/>
              <a:cs typeface="Myriad Pro Light SemiCond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23928" y="3073524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1: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kumimoji="1" lang="zh-CN" altLang="en-US" sz="160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1600" baseline="-25000">
                <a:latin typeface="Consolas" charset="0"/>
                <a:ea typeface="Consolas" charset="0"/>
                <a:cs typeface="Consolas" charset="0"/>
              </a:rPr>
              <a:t>2</a:t>
            </a:r>
            <a:endParaRPr kumimoji="1" lang="zh-CN" altLang="en-US" sz="1600" baseline="-250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64288" y="1127126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(primary)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0538" y="4009628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>
                <a:latin typeface="Consolas" charset="0"/>
                <a:ea typeface="Consolas" charset="0"/>
                <a:cs typeface="Consolas" charset="0"/>
              </a:rPr>
              <a:t>(backup)</a:t>
            </a:r>
            <a:endParaRPr kumimoji="1" lang="zh-CN" altLang="en-US" sz="16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08304" y="1489348"/>
            <a:ext cx="79208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kumimoji="1" lang="en-US" altLang="zh-CN" sz="2800" baseline="-2500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endParaRPr kumimoji="1" lang="zh-CN" altLang="en-US" sz="2800" baseline="-2500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596336" y="2294151"/>
            <a:ext cx="0" cy="923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7812360" y="2281436"/>
            <a:ext cx="0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/>
          <p:nvPr/>
        </p:nvCxnSpPr>
        <p:spPr>
          <a:xfrm>
            <a:off x="2609855" y="2553406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>
            <a:off x="2609855" y="2713484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598846"/>
            <a:ext cx="283511" cy="262114"/>
          </a:xfrm>
          <a:prstGeom prst="rect">
            <a:avLst/>
          </a:prstGeom>
        </p:spPr>
      </p:pic>
      <p:cxnSp>
        <p:nvCxnSpPr>
          <p:cNvPr id="57" name="直线箭头连接符 56"/>
          <p:cNvCxnSpPr/>
          <p:nvPr/>
        </p:nvCxnSpPr>
        <p:spPr>
          <a:xfrm flipH="1" flipV="1">
            <a:off x="4860032" y="2713484"/>
            <a:ext cx="2448272" cy="93610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/>
          <p:cNvCxnSpPr>
            <a:stCxn id="26" idx="1"/>
            <a:endCxn id="11" idx="3"/>
          </p:cNvCxnSpPr>
          <p:nvPr/>
        </p:nvCxnSpPr>
        <p:spPr>
          <a:xfrm flipH="1">
            <a:off x="4860032" y="1885392"/>
            <a:ext cx="2448272" cy="79208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4172277" y="2179811"/>
            <a:ext cx="543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/>
              <a:t>X</a:t>
            </a:r>
            <a:endParaRPr kumimoji="1" lang="zh-CN" altLang="en-US" sz="5400"/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2019322"/>
            <a:ext cx="283511" cy="26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5998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Paxos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Distributed consensus mechanism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93008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Leslie </a:t>
            </a:r>
            <a:r>
              <a:rPr kumimoji="1" lang="en-US" altLang="zh-CN" err="1"/>
              <a:t>Lamport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55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1273325"/>
            <a:ext cx="2736304" cy="3710593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11560" y="5161756"/>
            <a:ext cx="8136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/>
              <a:t>http://</a:t>
            </a:r>
            <a:r>
              <a:rPr lang="en-US" altLang="zh-CN" i="1" err="1"/>
              <a:t>ipads.se.sjtu.edu.cn</a:t>
            </a:r>
            <a:r>
              <a:rPr lang="en-US" altLang="zh-CN" i="1"/>
              <a:t>/courses/</a:t>
            </a:r>
            <a:r>
              <a:rPr lang="en-US" altLang="zh-CN" i="1" err="1"/>
              <a:t>cse</a:t>
            </a:r>
            <a:r>
              <a:rPr lang="en-US" altLang="zh-CN" i="1"/>
              <a:t>-g/2012f/</a:t>
            </a:r>
            <a:r>
              <a:rPr lang="en-US" altLang="zh-CN" i="1" err="1"/>
              <a:t>Schedule_files</a:t>
            </a:r>
            <a:r>
              <a:rPr lang="en-US" altLang="zh-CN" i="1"/>
              <a:t>/</a:t>
            </a:r>
            <a:r>
              <a:rPr lang="en-US" altLang="zh-CN" i="1" err="1"/>
              <a:t>paxos-simple.pdf</a:t>
            </a:r>
            <a:endParaRPr lang="zh-CN" altLang="en-US" i="1"/>
          </a:p>
        </p:txBody>
      </p:sp>
    </p:spTree>
    <p:extLst>
      <p:ext uri="{BB962C8B-B14F-4D97-AF65-F5344CB8AC3E}">
        <p14:creationId xmlns:p14="http://schemas.microsoft.com/office/powerpoint/2010/main" val="12735062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</a:t>
            </a:r>
            <a:endParaRPr lang="zh-CN" altLang="en-US" dirty="0"/>
          </a:p>
        </p:txBody>
      </p:sp>
      <p:grpSp>
        <p:nvGrpSpPr>
          <p:cNvPr id="6" name="Group 14"/>
          <p:cNvGrpSpPr/>
          <p:nvPr/>
        </p:nvGrpSpPr>
        <p:grpSpPr>
          <a:xfrm>
            <a:off x="3566314" y="2720504"/>
            <a:ext cx="1694148" cy="1089803"/>
            <a:chOff x="3276496" y="3419714"/>
            <a:chExt cx="1896936" cy="1201097"/>
          </a:xfrm>
        </p:grpSpPr>
        <p:sp>
          <p:nvSpPr>
            <p:cNvPr id="7" name="Cloud 15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8" name="Rectangle 16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9" name="内容占位符 2"/>
          <p:cNvSpPr txBox="1">
            <a:spLocks/>
          </p:cNvSpPr>
          <p:nvPr/>
        </p:nvSpPr>
        <p:spPr>
          <a:xfrm>
            <a:off x="1736212" y="442011"/>
            <a:ext cx="6950588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1368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Myriad Pro Light SemiCond"/>
                <a:ea typeface="楷体"/>
                <a:cs typeface="Myriad Pro Light SemiCond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>
              <a:buClr>
                <a:srgbClr val="FF0066"/>
              </a:buClr>
              <a:buFont typeface="Arial" pitchFamily="34" charset="0"/>
              <a:buNone/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Paxos'</a:t>
            </a:r>
            <a:r>
              <a:rPr lang="en-US" altLang="zh-CN" sz="2400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properties: </a:t>
            </a:r>
            <a:r>
              <a:rPr lang="en-US" altLang="zh-CN" sz="24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correct</a:t>
            </a:r>
            <a:r>
              <a:rPr lang="en-US" altLang="zh-CN" sz="2400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+ </a:t>
            </a:r>
            <a:r>
              <a:rPr lang="en-US" altLang="zh-CN" sz="24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fault-tolerance</a:t>
            </a:r>
            <a:endParaRPr lang="en-US" altLang="zh-CN" sz="160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748741" lvl="2" indent="-380985" fontAlgn="base">
              <a:spcAft>
                <a:spcPct val="0"/>
              </a:spcAft>
              <a:buClr>
                <a:srgbClr val="FF0066"/>
              </a:buClr>
              <a:buFont typeface="Verdana" pitchFamily="34" charset="0"/>
              <a:buChar char="□"/>
            </a:pPr>
            <a:r>
              <a:rPr lang="en-US" altLang="zh-TW" sz="1600" i="1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No guaranteed </a:t>
            </a:r>
            <a:r>
              <a:rPr lang="en-US" altLang="zh-TW" sz="18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termination</a:t>
            </a:r>
          </a:p>
        </p:txBody>
      </p:sp>
      <p:sp>
        <p:nvSpPr>
          <p:cNvPr id="10" name="Rounded Rectangle 4"/>
          <p:cNvSpPr/>
          <p:nvPr/>
        </p:nvSpPr>
        <p:spPr>
          <a:xfrm>
            <a:off x="1397000" y="3018504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5"/>
          <p:cNvSpPr/>
          <p:nvPr/>
        </p:nvSpPr>
        <p:spPr>
          <a:xfrm>
            <a:off x="4997500" y="2808504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6"/>
          <p:cNvSpPr/>
          <p:nvPr/>
        </p:nvSpPr>
        <p:spPr>
          <a:xfrm>
            <a:off x="3537000" y="3673004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ounded Rectangle 7"/>
          <p:cNvSpPr/>
          <p:nvPr/>
        </p:nvSpPr>
        <p:spPr>
          <a:xfrm>
            <a:off x="2677314" y="2232004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4" name="Rounded Rectangle 8"/>
          <p:cNvSpPr/>
          <p:nvPr/>
        </p:nvSpPr>
        <p:spPr>
          <a:xfrm>
            <a:off x="2804314" y="2359004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5" name="Rounded Rectangle 9"/>
          <p:cNvSpPr/>
          <p:nvPr/>
        </p:nvSpPr>
        <p:spPr>
          <a:xfrm>
            <a:off x="2931314" y="2486004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6" name="Rounded Rectangle 10"/>
          <p:cNvSpPr/>
          <p:nvPr/>
        </p:nvSpPr>
        <p:spPr>
          <a:xfrm>
            <a:off x="5124500" y="2935504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7" name="Rounded Rectangle 11"/>
          <p:cNvSpPr/>
          <p:nvPr/>
        </p:nvSpPr>
        <p:spPr>
          <a:xfrm>
            <a:off x="5251500" y="3062504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8" name="Rounded Rectangle 12"/>
          <p:cNvSpPr/>
          <p:nvPr/>
        </p:nvSpPr>
        <p:spPr>
          <a:xfrm>
            <a:off x="3664000" y="3800004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9" name="Rounded Rectangle 13"/>
          <p:cNvSpPr/>
          <p:nvPr/>
        </p:nvSpPr>
        <p:spPr>
          <a:xfrm>
            <a:off x="3791000" y="3927004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20" name="Rectangle 17"/>
          <p:cNvSpPr/>
          <p:nvPr/>
        </p:nvSpPr>
        <p:spPr>
          <a:xfrm>
            <a:off x="2486815" y="2022004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21" name="Rectangle 19"/>
          <p:cNvSpPr/>
          <p:nvPr/>
        </p:nvSpPr>
        <p:spPr>
          <a:xfrm>
            <a:off x="1714500" y="4701641"/>
            <a:ext cx="507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Paxos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one machine may serve several roles</a:t>
            </a:r>
          </a:p>
        </p:txBody>
      </p:sp>
      <p:sp>
        <p:nvSpPr>
          <p:cNvPr id="22" name="Rectangle 20"/>
          <p:cNvSpPr/>
          <p:nvPr/>
        </p:nvSpPr>
        <p:spPr>
          <a:xfrm>
            <a:off x="3627710" y="1840159"/>
            <a:ext cx="4440000" cy="748310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Goal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have all acceptors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agree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to a value </a:t>
            </a:r>
            <a:r>
              <a:rPr lang="en-US" altLang="zh-CN" sz="20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associated with a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proposal</a:t>
            </a:r>
            <a:endParaRPr lang="en-US" altLang="zh-CN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23" name="Rectangle 21"/>
          <p:cNvSpPr/>
          <p:nvPr/>
        </p:nvSpPr>
        <p:spPr>
          <a:xfrm>
            <a:off x="2521939" y="3228504"/>
            <a:ext cx="8980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24" name="Straight Arrow Connector 22"/>
          <p:cNvCxnSpPr/>
          <p:nvPr/>
        </p:nvCxnSpPr>
        <p:spPr>
          <a:xfrm flipV="1">
            <a:off x="3048000" y="2958504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3"/>
          <p:cNvSpPr/>
          <p:nvPr/>
        </p:nvSpPr>
        <p:spPr>
          <a:xfrm>
            <a:off x="5328812" y="3790544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26" name="Straight Arrow Connector 24"/>
          <p:cNvCxnSpPr/>
          <p:nvPr/>
        </p:nvCxnSpPr>
        <p:spPr>
          <a:xfrm flipV="1">
            <a:off x="5932618" y="3520544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77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Players</a:t>
            </a:r>
            <a:endParaRPr lang="zh-CN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3063157" y="2187115"/>
            <a:ext cx="4699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0" bIns="30000">
            <a:spAutoFit/>
          </a:bodyPr>
          <a:lstStyle/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Get a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request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and run the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protocol</a:t>
            </a:r>
          </a:p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Leader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elected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Coordinator</a:t>
            </a:r>
          </a:p>
        </p:txBody>
      </p:sp>
      <p:sp>
        <p:nvSpPr>
          <p:cNvPr id="5" name="Rectangle 4"/>
          <p:cNvSpPr/>
          <p:nvPr/>
        </p:nvSpPr>
        <p:spPr>
          <a:xfrm>
            <a:off x="3063157" y="3264666"/>
            <a:ext cx="4699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0" bIns="30000">
            <a:spAutoFit/>
          </a:bodyPr>
          <a:lstStyle/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Remember the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state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of the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protocol</a:t>
            </a:r>
          </a:p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Quorum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any majority of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Acceptors</a:t>
            </a:r>
          </a:p>
        </p:txBody>
      </p:sp>
      <p:sp>
        <p:nvSpPr>
          <p:cNvPr id="6" name="Rectangle 5"/>
          <p:cNvSpPr/>
          <p:nvPr/>
        </p:nvSpPr>
        <p:spPr>
          <a:xfrm>
            <a:off x="3063157" y="4342219"/>
            <a:ext cx="4699000" cy="983916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0" bIns="30000">
            <a:spAutoFit/>
          </a:bodyPr>
          <a:lstStyle/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When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agreement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has been reached, </a:t>
            </a:r>
            <a:b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</a:b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a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Learner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executes the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request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and/or sends a response back to the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Client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3063157" y="1417340"/>
            <a:ext cx="198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0" bIns="30000">
            <a:spAutoFit/>
          </a:bodyPr>
          <a:lstStyle/>
          <a:p>
            <a:pPr marL="144193" indent="-14419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makes a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request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919177" y="141734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529177" y="2187115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475656" y="3264667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619177" y="4342219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9368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General Approach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181366"/>
            <a:ext cx="7048500" cy="2982179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400">
                <a:latin typeface="Verdana" pitchFamily="34" charset="0"/>
                <a:ea typeface="Verdana" pitchFamily="34" charset="0"/>
                <a:cs typeface="Verdana" pitchFamily="34" charset="0"/>
              </a:rPr>
              <a:t>One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proposer</a:t>
            </a:r>
            <a:r>
              <a:rPr lang="en-US" altLang="zh-CN" sz="20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decides to be the </a:t>
            </a:r>
            <a:r>
              <a:rPr lang="en-US" altLang="zh-CN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leader</a:t>
            </a:r>
            <a:endParaRPr lang="en-US" altLang="zh-CN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 sz="20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proposes a value and solicits acceptance from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acceptors</a:t>
            </a:r>
            <a:r>
              <a:rPr lang="en-US" altLang="zh-CN" sz="20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(majority)</a:t>
            </a:r>
          </a:p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 sz="20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40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announces result or try again</a:t>
            </a:r>
          </a:p>
          <a:p>
            <a:pPr marL="748741" lvl="2" indent="-380985" fontAlgn="base">
              <a:spcAft>
                <a:spcPct val="0"/>
              </a:spcAft>
              <a:buClr>
                <a:srgbClr val="FF0066"/>
              </a:buClr>
              <a:buFont typeface="Verdana" pitchFamily="34" charset="0"/>
              <a:buChar char="□"/>
            </a:pPr>
            <a:endParaRPr lang="en-US" altLang="zh-TW" sz="160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Rectangle 3"/>
          <p:cNvSpPr/>
          <p:nvPr/>
        </p:nvSpPr>
        <p:spPr>
          <a:xfrm>
            <a:off x="1079500" y="3238500"/>
            <a:ext cx="6510000" cy="389302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What if </a:t>
            </a:r>
            <a:r>
              <a:rPr lang="en-US" altLang="zh-CN" sz="2000" b="1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&gt;1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proposers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become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leaders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simultaneously?</a:t>
            </a:r>
          </a:p>
        </p:txBody>
      </p:sp>
      <p:sp>
        <p:nvSpPr>
          <p:cNvPr id="6" name="Rectangle 4"/>
          <p:cNvSpPr/>
          <p:nvPr/>
        </p:nvSpPr>
        <p:spPr>
          <a:xfrm>
            <a:off x="1853500" y="3762923"/>
            <a:ext cx="4560000" cy="389302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What if there is a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network partition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?</a:t>
            </a:r>
          </a:p>
        </p:txBody>
      </p:sp>
      <p:sp>
        <p:nvSpPr>
          <p:cNvPr id="7" name="Rectangle 5"/>
          <p:cNvSpPr/>
          <p:nvPr/>
        </p:nvSpPr>
        <p:spPr>
          <a:xfrm>
            <a:off x="1587500" y="4246134"/>
            <a:ext cx="6210000" cy="389302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What if a leader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crashes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in the middle of solicitation?</a:t>
            </a:r>
          </a:p>
        </p:txBody>
      </p:sp>
      <p:sp>
        <p:nvSpPr>
          <p:cNvPr id="8" name="Rectangle 6"/>
          <p:cNvSpPr/>
          <p:nvPr/>
        </p:nvSpPr>
        <p:spPr>
          <a:xfrm>
            <a:off x="7334250" y="5071634"/>
            <a:ext cx="603250" cy="38930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333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. . .</a:t>
            </a:r>
          </a:p>
        </p:txBody>
      </p:sp>
      <p:sp>
        <p:nvSpPr>
          <p:cNvPr id="9" name="Rectangle 8"/>
          <p:cNvSpPr/>
          <p:nvPr/>
        </p:nvSpPr>
        <p:spPr>
          <a:xfrm>
            <a:off x="2345500" y="4762500"/>
            <a:ext cx="4830000" cy="748310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What if a leader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crashes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after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deciding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but before </a:t>
            </a:r>
            <a:r>
              <a:rPr lang="en-US" altLang="zh-CN" sz="2333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announcing</a:t>
            </a:r>
            <a:r>
              <a:rPr lang="en-US" altLang="zh-CN" sz="2333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results?</a:t>
            </a:r>
          </a:p>
        </p:txBody>
      </p:sp>
    </p:spTree>
    <p:extLst>
      <p:ext uri="{BB962C8B-B14F-4D97-AF65-F5344CB8AC3E}">
        <p14:creationId xmlns:p14="http://schemas.microsoft.com/office/powerpoint/2010/main" val="3884917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ＭＳ Ｐゴシック" panose="020B0600070205080204" pitchFamily="34" charset="-128"/>
              </a:rPr>
              <a:t>Political Science 101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sz="2400" dirty="0">
                <a:ea typeface="ＭＳ Ｐゴシック" panose="020B0600070205080204" pitchFamily="34" charset="-128"/>
              </a:rPr>
              <a:t>Paxos has </a:t>
            </a:r>
            <a:r>
              <a:rPr lang="en-US" altLang="zh-CN" sz="2400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rounds</a:t>
            </a:r>
            <a:r>
              <a:rPr lang="en-US" altLang="zh-CN" sz="2400" dirty="0">
                <a:ea typeface="ＭＳ Ｐゴシック" panose="020B0600070205080204" pitchFamily="34" charset="-128"/>
              </a:rPr>
              <a:t>; each round has a unique ID</a:t>
            </a:r>
            <a:r>
              <a:rPr lang="zh-CN" altLang="en-US" sz="2400" dirty="0">
                <a:ea typeface="ＭＳ Ｐゴシック" panose="020B0600070205080204" pitchFamily="34" charset="-128"/>
              </a:rPr>
              <a:t> </a:t>
            </a:r>
            <a:r>
              <a:rPr lang="en-US" altLang="zh-CN" sz="2400" dirty="0">
                <a:ea typeface="ＭＳ Ｐゴシック" panose="020B0600070205080204" pitchFamily="34" charset="-128"/>
              </a:rPr>
              <a:t>(N)</a:t>
            </a:r>
          </a:p>
          <a:p>
            <a:r>
              <a:rPr lang="en-US" altLang="zh-CN" sz="2400" dirty="0">
                <a:ea typeface="ＭＳ Ｐゴシック" panose="020B0600070205080204" pitchFamily="34" charset="-128"/>
              </a:rPr>
              <a:t>Rounds are </a:t>
            </a:r>
            <a:r>
              <a:rPr lang="en-US" altLang="zh-CN" sz="2400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asynchronous</a:t>
            </a:r>
          </a:p>
          <a:p>
            <a:pPr lvl="1"/>
            <a:r>
              <a:rPr lang="en-US" altLang="zh-CN" sz="2000" dirty="0">
                <a:ea typeface="ＭＳ Ｐゴシック" panose="020B0600070205080204" pitchFamily="34" charset="-128"/>
              </a:rPr>
              <a:t>Time synchronization not required</a:t>
            </a:r>
          </a:p>
          <a:p>
            <a:pPr lvl="1"/>
            <a:r>
              <a:rPr lang="en-US" altLang="zh-CN" sz="2000" dirty="0">
                <a:ea typeface="ＭＳ Ｐゴシック" panose="020B0600070205080204" pitchFamily="34" charset="-128"/>
              </a:rPr>
              <a:t>If you are in round </a:t>
            </a:r>
            <a:r>
              <a:rPr lang="en-US" altLang="zh-CN" sz="2000" i="1" dirty="0">
                <a:ea typeface="ＭＳ Ｐゴシック" panose="020B0600070205080204" pitchFamily="34" charset="-128"/>
              </a:rPr>
              <a:t>j </a:t>
            </a:r>
            <a:r>
              <a:rPr lang="en-US" altLang="zh-CN" sz="2000" dirty="0">
                <a:ea typeface="ＭＳ Ｐゴシック" panose="020B0600070205080204" pitchFamily="34" charset="-128"/>
              </a:rPr>
              <a:t>and hear a message from round </a:t>
            </a:r>
            <a:r>
              <a:rPr lang="en-US" altLang="zh-CN" sz="2000" i="1" dirty="0">
                <a:ea typeface="ＭＳ Ｐゴシック" panose="020B0600070205080204" pitchFamily="34" charset="-128"/>
              </a:rPr>
              <a:t>j+1</a:t>
            </a:r>
            <a:r>
              <a:rPr lang="en-US" altLang="zh-CN" sz="2000" dirty="0">
                <a:ea typeface="ＭＳ Ｐゴシック" panose="020B0600070205080204" pitchFamily="34" charset="-128"/>
              </a:rPr>
              <a:t>, abort everything and move over to round </a:t>
            </a:r>
            <a:r>
              <a:rPr lang="en-US" altLang="zh-CN" sz="2000" i="1" dirty="0">
                <a:ea typeface="ＭＳ Ｐゴシック" panose="020B0600070205080204" pitchFamily="34" charset="-128"/>
              </a:rPr>
              <a:t>j+1</a:t>
            </a:r>
          </a:p>
          <a:p>
            <a:pPr lvl="1"/>
            <a:r>
              <a:rPr lang="en-US" altLang="zh-CN" sz="2000" dirty="0">
                <a:ea typeface="ＭＳ Ｐゴシック" panose="020B0600070205080204" pitchFamily="34" charset="-128"/>
              </a:rPr>
              <a:t>Use timeouts; may be pessimistic</a:t>
            </a:r>
          </a:p>
          <a:p>
            <a:r>
              <a:rPr lang="en-US" altLang="zh-CN" sz="2400" dirty="0">
                <a:ea typeface="ＭＳ Ｐゴシック" panose="020B0600070205080204" pitchFamily="34" charset="-128"/>
              </a:rPr>
              <a:t>Each round itself broken into </a:t>
            </a:r>
            <a:r>
              <a:rPr lang="en-US" altLang="zh-CN" sz="2400" b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phases</a:t>
            </a:r>
            <a:r>
              <a:rPr lang="en-US" altLang="zh-CN" sz="24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 </a:t>
            </a:r>
            <a:endParaRPr lang="zh-CN" altLang="en-US" sz="2400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zh-CN" sz="2000" dirty="0">
                <a:ea typeface="ＭＳ Ｐゴシック" panose="020B0600070205080204" pitchFamily="34" charset="-128"/>
              </a:rPr>
              <a:t>Phases</a:t>
            </a:r>
            <a:r>
              <a:rPr lang="zh-CN" altLang="en-US" sz="2000" dirty="0">
                <a:ea typeface="ＭＳ Ｐゴシック" panose="020B0600070205080204" pitchFamily="34" charset="-128"/>
              </a:rPr>
              <a:t> </a:t>
            </a:r>
            <a:r>
              <a:rPr lang="en-US" altLang="zh-CN" sz="2000" dirty="0">
                <a:ea typeface="ＭＳ Ｐゴシック" panose="020B0600070205080204" pitchFamily="34" charset="-128"/>
              </a:rPr>
              <a:t>are also asynchronous</a:t>
            </a:r>
          </a:p>
        </p:txBody>
      </p:sp>
    </p:spTree>
    <p:extLst>
      <p:ext uri="{BB962C8B-B14F-4D97-AF65-F5344CB8AC3E}">
        <p14:creationId xmlns:p14="http://schemas.microsoft.com/office/powerpoint/2010/main" val="3316711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File Reconciliation with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 dirty="0"/>
              <a:t>Key Problem</a:t>
            </a:r>
          </a:p>
          <a:p>
            <a:pPr lvl="1"/>
            <a:r>
              <a:rPr kumimoji="1" lang="en-US" altLang="zh-CN" sz="2400" dirty="0">
                <a:solidFill>
                  <a:schemeClr val="accent2"/>
                </a:solidFill>
              </a:rPr>
              <a:t>Determine which machine has the newer version of file</a:t>
            </a:r>
          </a:p>
          <a:p>
            <a:r>
              <a:rPr kumimoji="1" lang="en-US" altLang="zh-CN" sz="2800" dirty="0"/>
              <a:t>Strawman</a:t>
            </a:r>
          </a:p>
          <a:p>
            <a:pPr lvl="1"/>
            <a:r>
              <a:rPr kumimoji="1" lang="en-US" altLang="zh-CN" sz="2600" dirty="0"/>
              <a:t>Use the file with the highest </a:t>
            </a:r>
            <a:r>
              <a:rPr kumimoji="1" lang="en-US" altLang="zh-CN" sz="2600" i="1" dirty="0"/>
              <a:t>mtime</a:t>
            </a:r>
            <a:r>
              <a:rPr kumimoji="1" lang="en-US" altLang="zh-CN" sz="2600" dirty="0"/>
              <a:t> timestamp</a:t>
            </a:r>
          </a:p>
          <a:p>
            <a:pPr lvl="1"/>
            <a:r>
              <a:rPr lang="en-US" altLang="zh-CN" sz="2600" dirty="0"/>
              <a:t>Works when only one side updates the file per reconciliation</a:t>
            </a:r>
          </a:p>
          <a:p>
            <a:pPr lvl="1"/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77549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0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7048500" cy="635000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 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sends a </a:t>
            </a: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request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to a </a:t>
            </a: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en-US" altLang="zh-CN" sz="18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677314" y="3067500"/>
            <a:ext cx="1260000" cy="420001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4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5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6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22"/>
          <p:cNvSpPr/>
          <p:nvPr/>
        </p:nvSpPr>
        <p:spPr>
          <a:xfrm>
            <a:off x="2243077" y="3437758"/>
            <a:ext cx="423923" cy="446690"/>
          </a:xfrm>
          <a:custGeom>
            <a:avLst/>
            <a:gdLst>
              <a:gd name="connsiteX0" fmla="*/ 51508 w 508708"/>
              <a:gd name="connsiteY0" fmla="*/ 536028 h 536028"/>
              <a:gd name="connsiteX1" fmla="*/ 256460 w 508708"/>
              <a:gd name="connsiteY1" fmla="*/ 378373 h 536028"/>
              <a:gd name="connsiteX2" fmla="*/ 4211 w 508708"/>
              <a:gd name="connsiteY2" fmla="*/ 189187 h 536028"/>
              <a:gd name="connsiteX3" fmla="*/ 508708 w 508708"/>
              <a:gd name="connsiteY3" fmla="*/ 0 h 536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708" h="536028">
                <a:moveTo>
                  <a:pt x="51508" y="536028"/>
                </a:moveTo>
                <a:cubicBezTo>
                  <a:pt x="157925" y="486104"/>
                  <a:pt x="264343" y="436180"/>
                  <a:pt x="256460" y="378373"/>
                </a:cubicBezTo>
                <a:cubicBezTo>
                  <a:pt x="248577" y="320566"/>
                  <a:pt x="-37830" y="252249"/>
                  <a:pt x="4211" y="189187"/>
                </a:cubicBezTo>
                <a:cubicBezTo>
                  <a:pt x="46252" y="126125"/>
                  <a:pt x="277480" y="63062"/>
                  <a:pt x="508708" y="0"/>
                </a:cubicBezTo>
              </a:path>
            </a:pathLst>
          </a:cu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8" name="Rectangle 23"/>
          <p:cNvSpPr/>
          <p:nvPr/>
        </p:nvSpPr>
        <p:spPr>
          <a:xfrm>
            <a:off x="1312468" y="3274279"/>
            <a:ext cx="10390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request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14265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1a (Prepare)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971600" y="1206500"/>
            <a:ext cx="8181528" cy="1143000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creates a </a:t>
            </a: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proposal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800" b="1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 </a:t>
            </a:r>
            <a:r>
              <a:rPr lang="en-US" altLang="zh-CN" sz="2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and send to </a:t>
            </a:r>
            <a:r>
              <a:rPr lang="en-US" altLang="zh-CN" sz="2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en-US" altLang="zh-CN" sz="18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7"/>
          <p:cNvSpPr/>
          <p:nvPr/>
        </p:nvSpPr>
        <p:spPr>
          <a:xfrm>
            <a:off x="2476500" y="2032000"/>
            <a:ext cx="483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is greater than </a:t>
            </a:r>
            <a:r>
              <a:rPr lang="en-US" altLang="zh-CN" sz="20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any</a:t>
            </a:r>
            <a:r>
              <a:rPr lang="en-US" altLang="zh-CN" sz="1667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previous </a:t>
            </a:r>
            <a:b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</a:b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proposal number seen by this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proposer</a:t>
            </a:r>
          </a:p>
        </p:txBody>
      </p:sp>
      <p:grpSp>
        <p:nvGrpSpPr>
          <p:cNvPr id="17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8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9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cxnSp>
        <p:nvCxnSpPr>
          <p:cNvPr id="20" name="Straight Arrow Connector 14"/>
          <p:cNvCxnSpPr/>
          <p:nvPr/>
        </p:nvCxnSpPr>
        <p:spPr>
          <a:xfrm>
            <a:off x="3937315" y="3445898"/>
            <a:ext cx="1060186" cy="215206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Arrow Connector 25"/>
          <p:cNvCxnSpPr/>
          <p:nvPr/>
        </p:nvCxnSpPr>
        <p:spPr>
          <a:xfrm>
            <a:off x="3937315" y="3487501"/>
            <a:ext cx="1187186" cy="396948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Straight Arrow Connector 27"/>
          <p:cNvCxnSpPr/>
          <p:nvPr/>
        </p:nvCxnSpPr>
        <p:spPr>
          <a:xfrm>
            <a:off x="3862315" y="3507001"/>
            <a:ext cx="1389186" cy="620499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Rectangle 33"/>
          <p:cNvSpPr/>
          <p:nvPr/>
        </p:nvSpPr>
        <p:spPr>
          <a:xfrm>
            <a:off x="4182376" y="3175000"/>
            <a:ext cx="14253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proposal N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24" name="Straight Arrow Connector 35"/>
          <p:cNvCxnSpPr/>
          <p:nvPr/>
        </p:nvCxnSpPr>
        <p:spPr>
          <a:xfrm>
            <a:off x="5364088" y="1575000"/>
            <a:ext cx="0" cy="420000"/>
          </a:xfrm>
          <a:prstGeom prst="straightConnector1">
            <a:avLst/>
          </a:prstGeom>
          <a:ln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274275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1b (Prepare)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7112000" cy="1524000"/>
          </a:xfrm>
        </p:spPr>
        <p:txBody>
          <a:bodyPr>
            <a:normAutofit fontScale="77500" lnSpcReduction="2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:      </a:t>
            </a:r>
            <a:r>
              <a:rPr lang="en-US" altLang="zh-CN" b="1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proposal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ID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&gt;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any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previous proposal</a:t>
            </a:r>
          </a:p>
          <a:p>
            <a:pPr marL="1865238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reply with the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highest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past proposal number and value</a:t>
            </a:r>
          </a:p>
          <a:p>
            <a:pPr marL="1865238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promise to ignore all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IDs &lt; N</a:t>
            </a:r>
          </a:p>
          <a:p>
            <a:pPr marL="367756" indent="1129726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 b="1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else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ignore (proposal is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rejected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)</a:t>
            </a: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7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8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cxnSp>
        <p:nvCxnSpPr>
          <p:cNvPr id="19" name="Straight Arrow Connector 14"/>
          <p:cNvCxnSpPr/>
          <p:nvPr/>
        </p:nvCxnSpPr>
        <p:spPr>
          <a:xfrm>
            <a:off x="3937315" y="3445898"/>
            <a:ext cx="1060186" cy="215206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Arrow Connector 25"/>
          <p:cNvCxnSpPr/>
          <p:nvPr/>
        </p:nvCxnSpPr>
        <p:spPr>
          <a:xfrm>
            <a:off x="3937315" y="3487501"/>
            <a:ext cx="1187186" cy="396948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Arrow Connector 27"/>
          <p:cNvCxnSpPr/>
          <p:nvPr/>
        </p:nvCxnSpPr>
        <p:spPr>
          <a:xfrm>
            <a:off x="3862315" y="3507001"/>
            <a:ext cx="1389186" cy="620499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33"/>
          <p:cNvSpPr/>
          <p:nvPr/>
        </p:nvSpPr>
        <p:spPr>
          <a:xfrm>
            <a:off x="4218443" y="3175000"/>
            <a:ext cx="13532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promise N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058624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2a (Accept)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7112000" cy="1640697"/>
          </a:xfrm>
        </p:spPr>
        <p:txBody>
          <a:bodyPr>
            <a:normAutofit fontScale="92500" lnSpcReduction="1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:  </a:t>
            </a:r>
            <a:r>
              <a:rPr lang="en-US" altLang="zh-CN" b="1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receive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enough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promise</a:t>
            </a:r>
          </a:p>
          <a:p>
            <a:pPr marL="1563625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set a value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to the proposal. </a:t>
            </a:r>
            <a:b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</a:b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V can be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decided value</a:t>
            </a:r>
            <a:r>
              <a:rPr lang="en-US" altLang="zh-CN" sz="2000">
                <a:latin typeface="Eras Medium ITC" pitchFamily="34" charset="0"/>
                <a:ea typeface="Verdana" pitchFamily="34" charset="0"/>
                <a:cs typeface="Verdana" pitchFamily="34" charset="0"/>
              </a:rPr>
              <a:t> or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new value </a:t>
            </a:r>
          </a:p>
          <a:p>
            <a:pPr marL="1563625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accept request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with </a:t>
            </a:r>
            <a:b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</a:b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the chosen value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7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8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cxnSp>
        <p:nvCxnSpPr>
          <p:cNvPr id="19" name="Straight Arrow Connector 14"/>
          <p:cNvCxnSpPr/>
          <p:nvPr/>
        </p:nvCxnSpPr>
        <p:spPr>
          <a:xfrm>
            <a:off x="3937315" y="3445898"/>
            <a:ext cx="1060186" cy="215206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Arrow Connector 25"/>
          <p:cNvCxnSpPr/>
          <p:nvPr/>
        </p:nvCxnSpPr>
        <p:spPr>
          <a:xfrm>
            <a:off x="3937315" y="3487501"/>
            <a:ext cx="1187186" cy="396948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Arrow Connector 27"/>
          <p:cNvCxnSpPr/>
          <p:nvPr/>
        </p:nvCxnSpPr>
        <p:spPr>
          <a:xfrm>
            <a:off x="3862315" y="3507001"/>
            <a:ext cx="1389186" cy="620499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33"/>
          <p:cNvSpPr/>
          <p:nvPr/>
        </p:nvSpPr>
        <p:spPr>
          <a:xfrm>
            <a:off x="4125731" y="3175000"/>
            <a:ext cx="25330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 request(N, V)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23" name="Rectangle 24"/>
          <p:cNvSpPr/>
          <p:nvPr/>
        </p:nvSpPr>
        <p:spPr>
          <a:xfrm>
            <a:off x="5284077" y="5080000"/>
            <a:ext cx="2970923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Ignore all proposals &lt; N</a:t>
            </a:r>
          </a:p>
        </p:txBody>
      </p:sp>
    </p:spTree>
    <p:extLst>
      <p:ext uri="{BB962C8B-B14F-4D97-AF65-F5344CB8AC3E}">
        <p14:creationId xmlns:p14="http://schemas.microsoft.com/office/powerpoint/2010/main" val="1974161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2b (Accept)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7239000" cy="1628053"/>
          </a:xfrm>
        </p:spPr>
        <p:txBody>
          <a:bodyPr>
            <a:normAutofit fontScale="92500" lnSpcReduction="1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:  </a:t>
            </a:r>
            <a:r>
              <a:rPr lang="en-US" altLang="zh-CN" b="1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the </a:t>
            </a:r>
            <a:r>
              <a:rPr lang="en-US" altLang="zh-CN" sz="2000">
                <a:latin typeface="Eras Medium ITC" pitchFamily="34" charset="0"/>
                <a:ea typeface="Verdana" pitchFamily="34" charset="0"/>
                <a:cs typeface="Verdana" pitchFamily="34" charset="0"/>
              </a:rPr>
              <a:t>promise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still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holds</a:t>
            </a:r>
          </a:p>
          <a:p>
            <a:pPr marL="1865238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register the value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</a:p>
          <a:p>
            <a:pPr marL="1865238" indent="-223564">
              <a:lnSpc>
                <a:spcPct val="90000"/>
              </a:lnSpc>
              <a:buClr>
                <a:srgbClr val="0033CC"/>
              </a:buClr>
              <a:buSzPct val="90000"/>
              <a:buFont typeface="+mj-lt"/>
              <a:buAutoNum type="arabicPeriod"/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 </a:t>
            </a:r>
            <a:r>
              <a:rPr lang="en-US" altLang="zh-CN" sz="200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accepted message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</a:t>
            </a: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Proposer/Learners</a:t>
            </a:r>
            <a:endParaRPr lang="en-US" altLang="zh-CN" sz="2000">
              <a:solidFill>
                <a:srgbClr val="FF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1129726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 b="1">
                <a:solidFill>
                  <a:srgbClr val="0033CC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else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ignore the message</a:t>
            </a: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7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8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cxnSp>
        <p:nvCxnSpPr>
          <p:cNvPr id="19" name="Straight Arrow Connector 14"/>
          <p:cNvCxnSpPr/>
          <p:nvPr/>
        </p:nvCxnSpPr>
        <p:spPr>
          <a:xfrm>
            <a:off x="3937315" y="3445898"/>
            <a:ext cx="1060186" cy="215206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Arrow Connector 25"/>
          <p:cNvCxnSpPr/>
          <p:nvPr/>
        </p:nvCxnSpPr>
        <p:spPr>
          <a:xfrm>
            <a:off x="3937315" y="3487501"/>
            <a:ext cx="1187186" cy="396948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Arrow Connector 27"/>
          <p:cNvCxnSpPr/>
          <p:nvPr/>
        </p:nvCxnSpPr>
        <p:spPr>
          <a:xfrm>
            <a:off x="3862315" y="3507001"/>
            <a:ext cx="1389186" cy="620499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33"/>
          <p:cNvSpPr/>
          <p:nvPr/>
        </p:nvSpPr>
        <p:spPr>
          <a:xfrm>
            <a:off x="4282565" y="3175000"/>
            <a:ext cx="12250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accepted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23" name="Straight Arrow Connector 24"/>
          <p:cNvCxnSpPr/>
          <p:nvPr/>
        </p:nvCxnSpPr>
        <p:spPr>
          <a:xfrm flipV="1">
            <a:off x="4997500" y="4064803"/>
            <a:ext cx="0" cy="824697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Straight Arrow Connector 26"/>
          <p:cNvCxnSpPr/>
          <p:nvPr/>
        </p:nvCxnSpPr>
        <p:spPr>
          <a:xfrm flipV="1">
            <a:off x="4997500" y="4191000"/>
            <a:ext cx="127000" cy="69850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Straight Arrow Connector 31"/>
          <p:cNvCxnSpPr/>
          <p:nvPr/>
        </p:nvCxnSpPr>
        <p:spPr>
          <a:xfrm flipV="1">
            <a:off x="4997500" y="4309305"/>
            <a:ext cx="262963" cy="580195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Rectangle 38"/>
          <p:cNvSpPr/>
          <p:nvPr/>
        </p:nvSpPr>
        <p:spPr>
          <a:xfrm>
            <a:off x="3744577" y="4318000"/>
            <a:ext cx="12250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accepted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27" name="Rounded Rectangle 39"/>
          <p:cNvSpPr/>
          <p:nvPr/>
        </p:nvSpPr>
        <p:spPr>
          <a:xfrm>
            <a:off x="3918000" y="4889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28" name="Rectangle 45"/>
          <p:cNvSpPr/>
          <p:nvPr/>
        </p:nvSpPr>
        <p:spPr>
          <a:xfrm>
            <a:off x="5284077" y="5080000"/>
            <a:ext cx="3097923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Ignore all proposals &lt; N</a:t>
            </a:r>
          </a:p>
        </p:txBody>
      </p:sp>
    </p:spTree>
    <p:extLst>
      <p:ext uri="{BB962C8B-B14F-4D97-AF65-F5344CB8AC3E}">
        <p14:creationId xmlns:p14="http://schemas.microsoft.com/office/powerpoint/2010/main" val="21111023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in Action: </a:t>
            </a:r>
            <a:r>
              <a:rPr lang="en-US" altLang="zh-CN" dirty="0">
                <a:solidFill>
                  <a:srgbClr val="FF0066"/>
                </a:solidFill>
              </a:rPr>
              <a:t>Phase 3 (Learn)</a:t>
            </a:r>
            <a:endParaRPr lang="zh-CN" altLang="en-US" dirty="0">
              <a:solidFill>
                <a:srgbClr val="FF0066"/>
              </a:solidFill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206500"/>
            <a:ext cx="6604000" cy="1333501"/>
          </a:xfrm>
        </p:spPr>
        <p:txBody>
          <a:bodyPr vert="horz" lIns="76200" tIns="38100" rIns="76200" bIns="38100" rtlCol="0">
            <a:normAutofit/>
          </a:bodyPr>
          <a:lstStyle/>
          <a:p>
            <a:pPr marL="1419433" indent="-1371810"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Learner: 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responds to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and/or take action on the request</a:t>
            </a:r>
          </a:p>
        </p:txBody>
      </p:sp>
      <p:grpSp>
        <p:nvGrpSpPr>
          <p:cNvPr id="5" name="Group 3"/>
          <p:cNvGrpSpPr/>
          <p:nvPr/>
        </p:nvGrpSpPr>
        <p:grpSpPr>
          <a:xfrm>
            <a:off x="3566314" y="3556000"/>
            <a:ext cx="1694148" cy="1089803"/>
            <a:chOff x="3276496" y="3419714"/>
            <a:chExt cx="1896936" cy="1201097"/>
          </a:xfrm>
        </p:grpSpPr>
        <p:sp>
          <p:nvSpPr>
            <p:cNvPr id="6" name="Cloud 4"/>
            <p:cNvSpPr/>
            <p:nvPr/>
          </p:nvSpPr>
          <p:spPr>
            <a:xfrm>
              <a:off x="3276496" y="3419714"/>
              <a:ext cx="1896936" cy="1201097"/>
            </a:xfrm>
            <a:prstGeom prst="cloud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tIns="30000" bIns="30000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67">
                <a:solidFill>
                  <a:prstClr val="black"/>
                </a:solidFill>
                <a:latin typeface="Candara" pitchFamily="34" charset="0"/>
                <a:cs typeface="Verdana" pitchFamily="34" charset="0"/>
              </a:endParaRPr>
            </a:p>
          </p:txBody>
        </p:sp>
        <p:sp>
          <p:nvSpPr>
            <p:cNvPr id="7" name="Rectangle 5"/>
            <p:cNvSpPr/>
            <p:nvPr/>
          </p:nvSpPr>
          <p:spPr>
            <a:xfrm>
              <a:off x="3276497" y="3711007"/>
              <a:ext cx="1825835" cy="497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333" i="1">
                  <a:solidFill>
                    <a:prstClr val="white">
                      <a:lumMod val="65000"/>
                    </a:prstClr>
                  </a:solidFill>
                  <a:latin typeface="Candara" pitchFamily="34" charset="0"/>
                  <a:ea typeface="Verdana" pitchFamily="34" charset="0"/>
                  <a:cs typeface="Verdana" pitchFamily="34" charset="0"/>
                </a:rPr>
                <a:t>Network</a:t>
              </a:r>
              <a:endParaRPr lang="zh-CN" altLang="en-US" sz="2000" i="1">
                <a:solidFill>
                  <a:prstClr val="white">
                    <a:lumMod val="65000"/>
                  </a:prstClr>
                </a:solidFill>
                <a:latin typeface="Candara" pitchFamily="34" charset="0"/>
                <a:ea typeface="ＭＳ Ｐゴシック" charset="-128"/>
              </a:endParaRPr>
            </a:p>
          </p:txBody>
        </p:sp>
      </p:grpSp>
      <p:sp>
        <p:nvSpPr>
          <p:cNvPr id="8" name="Rounded Rectangle 6"/>
          <p:cNvSpPr/>
          <p:nvPr/>
        </p:nvSpPr>
        <p:spPr>
          <a:xfrm>
            <a:off x="1397000" y="38540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ounded Rectangle 7"/>
          <p:cNvSpPr/>
          <p:nvPr/>
        </p:nvSpPr>
        <p:spPr>
          <a:xfrm>
            <a:off x="4997500" y="3644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12"/>
          <p:cNvSpPr/>
          <p:nvPr/>
        </p:nvSpPr>
        <p:spPr>
          <a:xfrm>
            <a:off x="5124500" y="3771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3"/>
          <p:cNvSpPr/>
          <p:nvPr/>
        </p:nvSpPr>
        <p:spPr>
          <a:xfrm>
            <a:off x="5251500" y="3898000"/>
            <a:ext cx="1313521" cy="42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3791000" y="4762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" name="Rectangle 16"/>
          <p:cNvSpPr/>
          <p:nvPr/>
        </p:nvSpPr>
        <p:spPr>
          <a:xfrm>
            <a:off x="2486815" y="2857500"/>
            <a:ext cx="4288686" cy="2540000"/>
          </a:xfrm>
          <a:prstGeom prst="rect">
            <a:avLst/>
          </a:prstGeom>
          <a:noFill/>
          <a:ln w="31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5328812" y="4626040"/>
            <a:ext cx="10534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quorum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cxnSp>
        <p:nvCxnSpPr>
          <p:cNvPr id="15" name="Straight Arrow Connector 21"/>
          <p:cNvCxnSpPr/>
          <p:nvPr/>
        </p:nvCxnSpPr>
        <p:spPr>
          <a:xfrm flipV="1">
            <a:off x="5932618" y="4356040"/>
            <a:ext cx="0" cy="270000"/>
          </a:xfrm>
          <a:prstGeom prst="straightConnector1">
            <a:avLst/>
          </a:prstGeom>
          <a:ln w="31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0"/>
          <p:cNvGrpSpPr/>
          <p:nvPr/>
        </p:nvGrpSpPr>
        <p:grpSpPr>
          <a:xfrm>
            <a:off x="2677314" y="3067499"/>
            <a:ext cx="1260000" cy="420002"/>
            <a:chOff x="2298377" y="2842799"/>
            <a:chExt cx="1512000" cy="504002"/>
          </a:xfrm>
        </p:grpSpPr>
        <p:sp>
          <p:nvSpPr>
            <p:cNvPr id="17" name="Rounded Rectangle 9"/>
            <p:cNvSpPr/>
            <p:nvPr/>
          </p:nvSpPr>
          <p:spPr>
            <a:xfrm>
              <a:off x="2298377" y="2842800"/>
              <a:ext cx="1512000" cy="504001"/>
            </a:xfrm>
            <a:prstGeom prst="roundRect">
              <a:avLst/>
            </a:prstGeom>
            <a:solidFill>
              <a:srgbClr val="FF0066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ras Medium ITC" pitchFamily="34" charset="0"/>
                  <a:ea typeface="Verdana" pitchFamily="34" charset="0"/>
                  <a:cs typeface="Verdana" pitchFamily="34" charset="0"/>
                </a:rPr>
                <a:t>Leader</a:t>
              </a: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8" name="Rectangle 8"/>
            <p:cNvSpPr/>
            <p:nvPr/>
          </p:nvSpPr>
          <p:spPr>
            <a:xfrm>
              <a:off x="3630377" y="2842799"/>
              <a:ext cx="180000" cy="144000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0000" rIns="0" bIns="0" rtlCol="0" anchor="ctr"/>
            <a:lstStyle/>
            <a:p>
              <a:pPr algn="ctr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endParaRPr>
            </a:p>
          </p:txBody>
        </p:sp>
      </p:grpSp>
      <p:sp>
        <p:nvSpPr>
          <p:cNvPr id="19" name="Rounded Rectangle 39"/>
          <p:cNvSpPr/>
          <p:nvPr/>
        </p:nvSpPr>
        <p:spPr>
          <a:xfrm>
            <a:off x="3918000" y="4889500"/>
            <a:ext cx="1170000" cy="42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cxnSp>
        <p:nvCxnSpPr>
          <p:cNvPr id="20" name="Straight Arrow Connector 29"/>
          <p:cNvCxnSpPr/>
          <p:nvPr/>
        </p:nvCxnSpPr>
        <p:spPr>
          <a:xfrm>
            <a:off x="2243077" y="4274000"/>
            <a:ext cx="1619238" cy="61550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45"/>
          <p:cNvSpPr/>
          <p:nvPr/>
        </p:nvSpPr>
        <p:spPr>
          <a:xfrm>
            <a:off x="5284077" y="5080000"/>
            <a:ext cx="3097923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Ignore all proposals &lt; N</a:t>
            </a:r>
          </a:p>
        </p:txBody>
      </p:sp>
    </p:spTree>
    <p:extLst>
      <p:ext uri="{BB962C8B-B14F-4D97-AF65-F5344CB8AC3E}">
        <p14:creationId xmlns:p14="http://schemas.microsoft.com/office/powerpoint/2010/main" val="41505780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Paxos Setup</a:t>
            </a:r>
            <a:endParaRPr lang="zh-CN" altLang="en-US" sz="3200" dirty="0"/>
          </a:p>
        </p:txBody>
      </p:sp>
      <p:sp>
        <p:nvSpPr>
          <p:cNvPr id="4" name="Rounded Rectangle 3"/>
          <p:cNvSpPr/>
          <p:nvPr/>
        </p:nvSpPr>
        <p:spPr>
          <a:xfrm>
            <a:off x="1841500" y="2032000"/>
            <a:ext cx="1260000" cy="390000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841500" y="2540000"/>
            <a:ext cx="1260000" cy="39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841500" y="3048000"/>
            <a:ext cx="1260000" cy="39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51000" y="1587500"/>
            <a:ext cx="1651000" cy="19685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85262" y="1651000"/>
            <a:ext cx="1582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u="sng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Paxos Node</a:t>
            </a:r>
            <a:endParaRPr lang="zh-CN" altLang="en-US" sz="2000" u="sng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683000" y="2032000"/>
            <a:ext cx="1260000" cy="390000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3683000" y="2540000"/>
            <a:ext cx="1260000" cy="39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3683000" y="3048000"/>
            <a:ext cx="1260000" cy="39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492500" y="1587500"/>
            <a:ext cx="1651000" cy="19685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526762" y="1651000"/>
            <a:ext cx="1582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u="sng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Paxos Node</a:t>
            </a:r>
            <a:endParaRPr lang="zh-CN" altLang="en-US" sz="2000" u="sng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032500" y="2032000"/>
            <a:ext cx="1260000" cy="390000"/>
          </a:xfrm>
          <a:prstGeom prst="roundRect">
            <a:avLst/>
          </a:prstGeom>
          <a:solidFill>
            <a:srgbClr val="FF0066"/>
          </a:solidFill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30000" rIns="0" bIns="0" rtlCol="0" anchor="ctr"/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Proposer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6032500" y="2540000"/>
            <a:ext cx="1260000" cy="390000"/>
          </a:xfrm>
          <a:prstGeom prst="round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032500" y="3048000"/>
            <a:ext cx="1260000" cy="390000"/>
          </a:xfrm>
          <a:prstGeom prst="round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none" lIns="0" tIns="30000" r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Learner</a:t>
            </a:r>
            <a:endParaRPr lang="zh-CN" altLang="en-US" sz="20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842000" y="1587500"/>
            <a:ext cx="1651000" cy="19685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876262" y="1651000"/>
            <a:ext cx="1582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u="sng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Paxos Node</a:t>
            </a:r>
            <a:endParaRPr lang="zh-CN" altLang="en-US" sz="2000" u="sng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143500" y="2827359"/>
            <a:ext cx="698500" cy="38930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333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. . 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2765896" y="7865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cxnSp>
        <p:nvCxnSpPr>
          <p:cNvPr id="21" name="Straight Arrow Connector 20"/>
          <p:cNvCxnSpPr>
            <a:stCxn id="20" idx="2"/>
          </p:cNvCxnSpPr>
          <p:nvPr/>
        </p:nvCxnSpPr>
        <p:spPr>
          <a:xfrm flipH="1">
            <a:off x="3101500" y="1206500"/>
            <a:ext cx="99396" cy="38100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ounded Rectangle 23"/>
          <p:cNvSpPr/>
          <p:nvPr/>
        </p:nvSpPr>
        <p:spPr>
          <a:xfrm>
            <a:off x="6604000" y="698500"/>
            <a:ext cx="870000" cy="42000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76200" tIns="30000" rIns="762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Client</a:t>
            </a:r>
            <a:endParaRPr lang="zh-CN" altLang="en-US" sz="200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cxnSp>
        <p:nvCxnSpPr>
          <p:cNvPr id="23" name="Straight Arrow Connector 24"/>
          <p:cNvCxnSpPr/>
          <p:nvPr/>
        </p:nvCxnSpPr>
        <p:spPr>
          <a:xfrm>
            <a:off x="7112000" y="1118500"/>
            <a:ext cx="0" cy="46900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Rectangle 27"/>
          <p:cNvSpPr/>
          <p:nvPr/>
        </p:nvSpPr>
        <p:spPr>
          <a:xfrm>
            <a:off x="2738500" y="3746500"/>
            <a:ext cx="4554000" cy="1291692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  <p:sp>
        <p:nvSpPr>
          <p:cNvPr id="25" name="Rectangle 28"/>
          <p:cNvSpPr/>
          <p:nvPr/>
        </p:nvSpPr>
        <p:spPr>
          <a:xfrm>
            <a:off x="2603500" y="5012779"/>
            <a:ext cx="4020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each round of Paxos, each Node</a:t>
            </a:r>
            <a:endParaRPr lang="zh-CN" altLang="en-US" sz="200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36576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Pseudo-code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00" y="4191000"/>
            <a:ext cx="2100000" cy="1245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1143000" y="1079501"/>
            <a:ext cx="7239000" cy="1920999"/>
          </a:xfrm>
        </p:spPr>
        <p:txBody>
          <a:bodyPr>
            <a:normAutofit fontScale="92500" lnSpcReduction="1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 node decides to be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chooses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altLang="zh-CN" b="1" baseline="-25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&gt;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b="1" baseline="-25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sends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&lt;proposal,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altLang="zh-CN" b="1" baseline="-25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  <a:r>
              <a:rPr lang="en-US" altLang="zh-CN"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all nodes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333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Acceptor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receives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&lt;proposal,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  <a:endParaRPr lang="en-US" altLang="zh-CN"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b="1" baseline="-250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587500" y="3019708"/>
            <a:ext cx="3429000" cy="171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333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 sz="2333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 &lt; 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reply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&lt;promise-reject&gt;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333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else  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= N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reply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&lt;promise-ok,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</a:p>
        </p:txBody>
      </p:sp>
      <p:sp>
        <p:nvSpPr>
          <p:cNvPr id="7" name="Rectangle 47"/>
          <p:cNvSpPr/>
          <p:nvPr/>
        </p:nvSpPr>
        <p:spPr>
          <a:xfrm>
            <a:off x="4621500" y="3012430"/>
            <a:ext cx="3118852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9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Ignore all proposals &lt; N</a:t>
            </a:r>
            <a:r>
              <a:rPr lang="en-US" altLang="zh-CN" sz="2000" baseline="-250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h</a:t>
            </a:r>
          </a:p>
        </p:txBody>
      </p:sp>
      <p:cxnSp>
        <p:nvCxnSpPr>
          <p:cNvPr id="8" name="Straight Connector 19"/>
          <p:cNvCxnSpPr/>
          <p:nvPr/>
        </p:nvCxnSpPr>
        <p:spPr>
          <a:xfrm>
            <a:off x="1206500" y="2353444"/>
            <a:ext cx="673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27">
            <a:extLst>
              <a:ext uri="{FF2B5EF4-FFF2-40B4-BE49-F238E27FC236}">
                <a16:creationId xmlns:a16="http://schemas.microsoft.com/office/drawing/2014/main" id="{BBE18394-4874-8347-ADF4-2E098BF35839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405292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Pseudo-code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079500"/>
            <a:ext cx="7239000" cy="2914681"/>
          </a:xfrm>
        </p:spPr>
        <p:txBody>
          <a:bodyPr>
            <a:normAutofit fontScale="92500" lnSpcReduction="20000"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gets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promise-ok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from a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majority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2167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2167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2167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fails to get majority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promise-ok</a:t>
            </a:r>
            <a:endParaRPr lang="en-US" altLang="zh-CN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30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Upon receiving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b="1" baseline="-250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587500" y="3955812"/>
            <a:ext cx="3175000" cy="171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333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en-US" altLang="zh-CN" sz="2333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 &lt; 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reply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&lt;accept-reject&gt;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333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else  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= N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; 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= V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;  </a:t>
            </a: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</a:t>
            </a: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= N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;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reply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&lt;accept-ok&gt;</a:t>
            </a: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587500" y="1490000"/>
            <a:ext cx="5648796" cy="105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if</a:t>
            </a:r>
            <a:r>
              <a:rPr lang="zh-CN" altLang="en-US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 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zh-CN" altLang="en-US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!=</a:t>
            </a:r>
            <a:r>
              <a:rPr lang="zh-CN" altLang="en-US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null,</a:t>
            </a:r>
            <a:r>
              <a:rPr lang="zh-CN" altLang="en-US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=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the value of</a:t>
            </a:r>
            <a:r>
              <a:rPr lang="zh-CN" altLang="en-US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the</a:t>
            </a:r>
            <a:r>
              <a:rPr lang="zh-CN" altLang="en-US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highest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18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received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b="1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 sz="1800" b="1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 = null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then Leader can pick any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 </a:t>
            </a:r>
            <a:r>
              <a:rPr lang="en-US" altLang="zh-CN" sz="1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altLang="zh-CN" sz="18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en-US" altLang="zh-CN" sz="1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altLang="zh-CN" sz="18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18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  <a:r>
              <a:rPr lang="en-US" altLang="zh-CN" sz="180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to all nodes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00" y="4191000"/>
            <a:ext cx="2100000" cy="12451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内容占位符 2"/>
          <p:cNvSpPr txBox="1">
            <a:spLocks/>
          </p:cNvSpPr>
          <p:nvPr/>
        </p:nvSpPr>
        <p:spPr>
          <a:xfrm>
            <a:off x="1587500" y="2984500"/>
            <a:ext cx="2730500" cy="36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defPPr>
              <a:defRPr lang="en-US"/>
            </a:defPPr>
            <a:lvl1pPr marL="441325" indent="-384175" defTabSz="914400" eaLnBrk="1" latinLnBrk="0" hangingPunct="1">
              <a:lnSpc>
                <a:spcPct val="80000"/>
              </a:lnSpc>
              <a:spcBef>
                <a:spcPct val="20000"/>
              </a:spcBef>
              <a:buClr>
                <a:srgbClr val="FF0066"/>
              </a:buClr>
              <a:buFont typeface="Arial" pitchFamily="34" charset="0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defRPr>
            </a:lvl1pPr>
            <a:lvl2pPr marL="742950" indent="-285750" defTabSz="914400" eaLnBrk="1" latinLnBrk="0" hangingPunct="1">
              <a:spcBef>
                <a:spcPct val="20000"/>
              </a:spcBef>
              <a:buFont typeface="Arial" pitchFamily="34" charset="0"/>
              <a:buChar char="–"/>
              <a:defRPr>
                <a:latin typeface="Arial"/>
                <a:ea typeface="+mn-ea"/>
                <a:cs typeface="Arial"/>
              </a:defRPr>
            </a:lvl2pPr>
            <a:lvl3pPr marL="1143000" indent="-228600" defTabSz="91440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>
                <a:latin typeface="Arial"/>
                <a:ea typeface="+mn-ea"/>
                <a:cs typeface="Arial"/>
              </a:defRPr>
            </a:lvl3pPr>
            <a:lvl4pPr marL="1600200" indent="-228600" defTabSz="91440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>
                <a:latin typeface="Arial"/>
                <a:ea typeface="+mn-ea"/>
                <a:cs typeface="Arial"/>
              </a:defRPr>
            </a:lvl4pPr>
            <a:lvl5pPr marL="2057400" indent="-228600" defTabSz="91440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>
                <a:latin typeface="Arial"/>
                <a:ea typeface="+mn-ea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fontAlgn="base">
              <a:spcAft>
                <a:spcPct val="0"/>
              </a:spcAft>
            </a:pPr>
            <a:r>
              <a:rPr lang="en-US" altLang="zh-CN" sz="2000" b="0" dirty="0">
                <a:solidFill>
                  <a:prstClr val="black"/>
                </a:solidFill>
                <a:effectLst/>
              </a:rPr>
              <a:t>delay and </a:t>
            </a:r>
            <a:r>
              <a:rPr lang="en-US" altLang="zh-CN" sz="2000" b="0" dirty="0">
                <a:solidFill>
                  <a:prstClr val="black"/>
                </a:solidFill>
              </a:rPr>
              <a:t>restart</a:t>
            </a:r>
            <a:r>
              <a:rPr lang="en-US" altLang="zh-CN" sz="2000" b="0" dirty="0">
                <a:solidFill>
                  <a:prstClr val="black"/>
                </a:solidFill>
                <a:effectLst/>
              </a:rPr>
              <a:t> Paxos</a:t>
            </a:r>
          </a:p>
        </p:txBody>
      </p:sp>
      <p:cxnSp>
        <p:nvCxnSpPr>
          <p:cNvPr id="9" name="Straight Connector 49"/>
          <p:cNvCxnSpPr/>
          <p:nvPr/>
        </p:nvCxnSpPr>
        <p:spPr>
          <a:xfrm>
            <a:off x="1206500" y="3429000"/>
            <a:ext cx="673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27">
            <a:extLst>
              <a:ext uri="{FF2B5EF4-FFF2-40B4-BE49-F238E27FC236}">
                <a16:creationId xmlns:a16="http://schemas.microsoft.com/office/drawing/2014/main" id="{ED81B55B-D913-A545-81C3-ABD1C08CFA67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81549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Paxos Pseudo-code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143000" y="1345332"/>
            <a:ext cx="7605464" cy="2648849"/>
          </a:xfrm>
        </p:spPr>
        <p:txBody>
          <a:bodyPr>
            <a:normAutofit/>
          </a:bodyPr>
          <a:lstStyle/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gets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accept-ok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from a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majority</a:t>
            </a: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sz="2667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If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Leader</a:t>
            </a:r>
            <a:r>
              <a:rPr lang="en-US" altLang="zh-CN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fails to get majority </a:t>
            </a:r>
            <a:r>
              <a:rPr lang="en-US" altLang="zh-CN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accept-ok</a:t>
            </a:r>
            <a:endParaRPr lang="en-US" altLang="zh-CN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  <a:p>
            <a:pPr marL="367756" indent="-320133">
              <a:lnSpc>
                <a:spcPct val="90000"/>
              </a:lnSpc>
              <a:buClr>
                <a:srgbClr val="FF0066"/>
              </a:buClr>
              <a:buNone/>
            </a:pPr>
            <a:endParaRPr lang="en-US" altLang="zh-CN" b="1" baseline="-25000">
              <a:solidFill>
                <a:prstClr val="black"/>
              </a:solidFill>
              <a:latin typeface="Eras Medium ITC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587500" y="1954341"/>
            <a:ext cx="3560564" cy="36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7756" indent="-320133" fontAlgn="base">
              <a:lnSpc>
                <a:spcPct val="80000"/>
              </a:lnSpc>
              <a:spcAft>
                <a:spcPct val="0"/>
              </a:spcAft>
              <a:buClr>
                <a:srgbClr val="FF0066"/>
              </a:buClr>
              <a:buNone/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 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&lt;decide,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&gt;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to all nodes</a:t>
            </a: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587500" y="3139841"/>
            <a:ext cx="2730500" cy="360000"/>
          </a:xfrm>
          <a:prstGeom prst="rect">
            <a:avLst/>
          </a:prstGeom>
          <a:ln w="3175">
            <a:solidFill>
              <a:schemeClr val="tx1"/>
            </a:solidFill>
            <a:prstDash val="sysDot"/>
          </a:ln>
        </p:spPr>
        <p:txBody>
          <a:bodyPr vert="horz" lIns="30000" tIns="30000" rIns="30000" bIns="30000" rtlCol="0" anchor="ctr" anchorCtr="0">
            <a:normAutofit/>
          </a:bodyPr>
          <a:lstStyle>
            <a:defPPr>
              <a:defRPr lang="en-US"/>
            </a:defPPr>
            <a:lvl1pPr marL="441325" indent="-384175" defTabSz="914400" eaLnBrk="1" latinLnBrk="0" hangingPunct="1">
              <a:lnSpc>
                <a:spcPct val="80000"/>
              </a:lnSpc>
              <a:spcBef>
                <a:spcPct val="20000"/>
              </a:spcBef>
              <a:buClr>
                <a:srgbClr val="FF0066"/>
              </a:buClr>
              <a:buFont typeface="Arial" pitchFamily="34" charset="0"/>
              <a:buNone/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defRPr>
            </a:lvl1pPr>
            <a:lvl2pPr marL="742950" indent="-285750" defTabSz="914400" eaLnBrk="1" latinLnBrk="0" hangingPunct="1">
              <a:spcBef>
                <a:spcPct val="20000"/>
              </a:spcBef>
              <a:buFont typeface="Arial" pitchFamily="34" charset="0"/>
              <a:buChar char="–"/>
              <a:defRPr>
                <a:latin typeface="Arial"/>
                <a:ea typeface="+mn-ea"/>
                <a:cs typeface="Arial"/>
              </a:defRPr>
            </a:lvl2pPr>
            <a:lvl3pPr marL="1143000" indent="-228600" defTabSz="91440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>
                <a:latin typeface="Arial"/>
                <a:ea typeface="+mn-ea"/>
                <a:cs typeface="Arial"/>
              </a:defRPr>
            </a:lvl3pPr>
            <a:lvl4pPr marL="1600200" indent="-228600" defTabSz="91440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>
                <a:latin typeface="Arial"/>
                <a:ea typeface="+mn-ea"/>
                <a:cs typeface="Arial"/>
              </a:defRPr>
            </a:lvl4pPr>
            <a:lvl5pPr marL="2057400" indent="-228600" defTabSz="91440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>
                <a:latin typeface="Arial"/>
                <a:ea typeface="+mn-ea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fontAlgn="base">
              <a:spcAft>
                <a:spcPct val="0"/>
              </a:spcAft>
            </a:pPr>
            <a:r>
              <a:rPr lang="en-US" altLang="zh-CN" sz="2000" b="0" dirty="0">
                <a:solidFill>
                  <a:prstClr val="black"/>
                </a:solidFill>
                <a:effectLst/>
              </a:rPr>
              <a:t>delay and </a:t>
            </a:r>
            <a:r>
              <a:rPr lang="en-US" altLang="zh-CN" sz="2000" b="0" dirty="0">
                <a:solidFill>
                  <a:prstClr val="black"/>
                </a:solidFill>
              </a:rPr>
              <a:t>restart</a:t>
            </a:r>
            <a:r>
              <a:rPr lang="en-US" altLang="zh-CN" sz="2000" b="0" dirty="0">
                <a:solidFill>
                  <a:prstClr val="black"/>
                </a:solidFill>
                <a:effectLst/>
              </a:rPr>
              <a:t> Paxos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00" y="4191000"/>
            <a:ext cx="2100000" cy="12826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7">
            <a:extLst>
              <a:ext uri="{FF2B5EF4-FFF2-40B4-BE49-F238E27FC236}">
                <a16:creationId xmlns:a16="http://schemas.microsoft.com/office/drawing/2014/main" id="{48F73C20-3EBF-2541-B593-C67FAB60543E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46973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File Reconciliation with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1317"/>
            <a:ext cx="8229600" cy="396043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400" dirty="0"/>
              <a:t>Better plan</a:t>
            </a:r>
          </a:p>
          <a:p>
            <a:pPr lvl="1"/>
            <a:r>
              <a:rPr lang="en-US" altLang="zh-CN" sz="2000" dirty="0"/>
              <a:t>Track last reconcile time on each machine</a:t>
            </a:r>
          </a:p>
          <a:p>
            <a:pPr lvl="1"/>
            <a:r>
              <a:rPr lang="en-US" altLang="zh-CN" sz="2000" dirty="0"/>
              <a:t>Send file if changed since then, and update last reconcile time</a:t>
            </a:r>
          </a:p>
          <a:p>
            <a:pPr lvl="1"/>
            <a:r>
              <a:rPr lang="en-US" altLang="zh-CN" sz="2000" dirty="0"/>
              <a:t>When receiving, check if local file also changed since last reconcile</a:t>
            </a:r>
            <a:endParaRPr kumimoji="1" lang="en-US" altLang="zh-CN" sz="2000" dirty="0"/>
          </a:p>
          <a:p>
            <a:r>
              <a:rPr kumimoji="1" lang="en-US" altLang="zh-CN" sz="2400" dirty="0"/>
              <a:t>New</a:t>
            </a:r>
            <a:r>
              <a:rPr kumimoji="1" lang="en-US" altLang="zh-CN" sz="2800" dirty="0"/>
              <a:t> </a:t>
            </a:r>
            <a:r>
              <a:rPr kumimoji="1" lang="en-US" altLang="zh-CN" sz="2400" dirty="0"/>
              <a:t>Outcome</a:t>
            </a:r>
          </a:p>
          <a:p>
            <a:pPr lvl="1"/>
            <a:r>
              <a:rPr kumimoji="1" lang="en-US" altLang="zh-CN" sz="2000" dirty="0"/>
              <a:t>Timestamps on two versions of a file could be concurrent</a:t>
            </a:r>
          </a:p>
          <a:p>
            <a:pPr lvl="1"/>
            <a:r>
              <a:rPr kumimoji="1" lang="en-US" altLang="zh-CN" sz="2000" dirty="0"/>
              <a:t>Key issue with optimistic concurrency control: </a:t>
            </a:r>
            <a:r>
              <a:rPr kumimoji="1" lang="en-US" altLang="zh-CN" sz="2000" u="sng" dirty="0"/>
              <a:t>optimism was unwarranted</a:t>
            </a:r>
          </a:p>
          <a:p>
            <a:pPr lvl="1"/>
            <a:r>
              <a:rPr kumimoji="1" lang="en-US" altLang="zh-CN" sz="2000" dirty="0"/>
              <a:t>Generally, try various heuristics to merge changes (text diff/merge, etc.)</a:t>
            </a:r>
          </a:p>
          <a:p>
            <a:pPr lvl="1"/>
            <a:r>
              <a:rPr kumimoji="1" lang="en-US" altLang="zh-CN" sz="2000" dirty="0"/>
              <a:t>Worst case, ask the user (e.g., if edited same line of code in C file)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69705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派克索斯偽代碼</a:t>
            </a:r>
            <a:endParaRPr lang="zh-CN" altLang="en-US" dirty="0"/>
          </a:p>
        </p:txBody>
      </p:sp>
      <p:sp>
        <p:nvSpPr>
          <p:cNvPr id="4" name="Rectangle 7"/>
          <p:cNvSpPr/>
          <p:nvPr/>
        </p:nvSpPr>
        <p:spPr>
          <a:xfrm>
            <a:off x="1079500" y="1201316"/>
            <a:ext cx="168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N0:0</a:t>
            </a:r>
          </a:p>
        </p:txBody>
      </p:sp>
      <p:sp>
        <p:nvSpPr>
          <p:cNvPr id="5" name="Rectangle 8"/>
          <p:cNvSpPr/>
          <p:nvPr/>
        </p:nvSpPr>
        <p:spPr>
          <a:xfrm>
            <a:off x="3746500" y="1201316"/>
            <a:ext cx="168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N1:0</a:t>
            </a:r>
          </a:p>
        </p:txBody>
      </p:sp>
      <p:sp>
        <p:nvSpPr>
          <p:cNvPr id="6" name="Rectangle 9"/>
          <p:cNvSpPr/>
          <p:nvPr/>
        </p:nvSpPr>
        <p:spPr>
          <a:xfrm>
            <a:off x="6413500" y="1201316"/>
            <a:ext cx="1680000" cy="676139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20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N2:0</a:t>
            </a:r>
          </a:p>
        </p:txBody>
      </p:sp>
      <p:cxnSp>
        <p:nvCxnSpPr>
          <p:cNvPr id="7" name="Straight Arrow Connector 4"/>
          <p:cNvCxnSpPr/>
          <p:nvPr/>
        </p:nvCxnSpPr>
        <p:spPr>
          <a:xfrm>
            <a:off x="2222500" y="1877455"/>
            <a:ext cx="0" cy="372000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12"/>
          <p:cNvCxnSpPr/>
          <p:nvPr/>
        </p:nvCxnSpPr>
        <p:spPr>
          <a:xfrm>
            <a:off x="4586500" y="1877455"/>
            <a:ext cx="0" cy="372000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3"/>
          <p:cNvCxnSpPr/>
          <p:nvPr/>
        </p:nvCxnSpPr>
        <p:spPr>
          <a:xfrm>
            <a:off x="6985000" y="1877455"/>
            <a:ext cx="0" cy="372000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0"/>
          <p:cNvSpPr/>
          <p:nvPr/>
        </p:nvSpPr>
        <p:spPr>
          <a:xfrm>
            <a:off x="1086069" y="5286178"/>
            <a:ext cx="7461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Time</a:t>
            </a:r>
          </a:p>
        </p:txBody>
      </p:sp>
      <p:sp>
        <p:nvSpPr>
          <p:cNvPr id="11" name="Freeform 11"/>
          <p:cNvSpPr/>
          <p:nvPr/>
        </p:nvSpPr>
        <p:spPr>
          <a:xfrm>
            <a:off x="2222500" y="2280816"/>
            <a:ext cx="2364001" cy="486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2" name="Freeform 18"/>
          <p:cNvSpPr/>
          <p:nvPr/>
        </p:nvSpPr>
        <p:spPr>
          <a:xfrm flipH="1">
            <a:off x="4586500" y="2344316"/>
            <a:ext cx="2398500" cy="486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3" name="Rectangle 19"/>
          <p:cNvSpPr/>
          <p:nvPr/>
        </p:nvSpPr>
        <p:spPr>
          <a:xfrm>
            <a:off x="2444796" y="2137891"/>
            <a:ext cx="1822935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N1:1&gt;</a:t>
            </a:r>
          </a:p>
        </p:txBody>
      </p:sp>
      <p:sp>
        <p:nvSpPr>
          <p:cNvPr id="14" name="Rectangle 14"/>
          <p:cNvSpPr/>
          <p:nvPr/>
        </p:nvSpPr>
        <p:spPr>
          <a:xfrm>
            <a:off x="4609472" y="1896095"/>
            <a:ext cx="1143262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N1:1</a:t>
            </a:r>
          </a:p>
        </p:txBody>
      </p:sp>
      <p:sp>
        <p:nvSpPr>
          <p:cNvPr id="15" name="Rectangle 15"/>
          <p:cNvSpPr/>
          <p:nvPr/>
        </p:nvSpPr>
        <p:spPr>
          <a:xfrm>
            <a:off x="1079501" y="2534816"/>
            <a:ext cx="1143000" cy="86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</p:txBody>
      </p:sp>
      <p:sp>
        <p:nvSpPr>
          <p:cNvPr id="16" name="Rectangle 23"/>
          <p:cNvSpPr/>
          <p:nvPr/>
        </p:nvSpPr>
        <p:spPr>
          <a:xfrm>
            <a:off x="7048499" y="2598316"/>
            <a:ext cx="1306269" cy="86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null</a:t>
            </a:r>
          </a:p>
        </p:txBody>
      </p:sp>
      <p:sp>
        <p:nvSpPr>
          <p:cNvPr id="17" name="Freeform 26"/>
          <p:cNvSpPr/>
          <p:nvPr/>
        </p:nvSpPr>
        <p:spPr>
          <a:xfrm flipH="1">
            <a:off x="2222499" y="3042816"/>
            <a:ext cx="2364001" cy="359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8" name="Rectangle 27"/>
          <p:cNvSpPr/>
          <p:nvPr/>
        </p:nvSpPr>
        <p:spPr>
          <a:xfrm>
            <a:off x="2413000" y="2836391"/>
            <a:ext cx="2159000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null, null&gt;</a:t>
            </a:r>
          </a:p>
        </p:txBody>
      </p:sp>
      <p:sp>
        <p:nvSpPr>
          <p:cNvPr id="19" name="Freeform 28"/>
          <p:cNvSpPr/>
          <p:nvPr/>
        </p:nvSpPr>
        <p:spPr>
          <a:xfrm>
            <a:off x="4586500" y="3169817"/>
            <a:ext cx="2413001" cy="270154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0" name="Rectangle 29"/>
          <p:cNvSpPr/>
          <p:nvPr/>
        </p:nvSpPr>
        <p:spPr>
          <a:xfrm>
            <a:off x="4598028" y="2979316"/>
            <a:ext cx="2386973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null, null&gt;</a:t>
            </a:r>
          </a:p>
        </p:txBody>
      </p:sp>
      <p:sp>
        <p:nvSpPr>
          <p:cNvPr id="21" name="Freeform 30"/>
          <p:cNvSpPr/>
          <p:nvPr/>
        </p:nvSpPr>
        <p:spPr>
          <a:xfrm>
            <a:off x="2222500" y="3757241"/>
            <a:ext cx="2364001" cy="3510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2" name="Freeform 31"/>
          <p:cNvSpPr/>
          <p:nvPr/>
        </p:nvSpPr>
        <p:spPr>
          <a:xfrm flipH="1">
            <a:off x="4586501" y="3868317"/>
            <a:ext cx="2398500" cy="313779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3" name="Rectangle 32"/>
          <p:cNvSpPr/>
          <p:nvPr/>
        </p:nvSpPr>
        <p:spPr>
          <a:xfrm>
            <a:off x="2406152" y="3550816"/>
            <a:ext cx="2013693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N1:1, V1&gt;</a:t>
            </a:r>
          </a:p>
        </p:txBody>
      </p:sp>
      <p:sp>
        <p:nvSpPr>
          <p:cNvPr id="24" name="Rectangle 34"/>
          <p:cNvSpPr/>
          <p:nvPr/>
        </p:nvSpPr>
        <p:spPr>
          <a:xfrm>
            <a:off x="4637958" y="3614316"/>
            <a:ext cx="2029542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N1:1, V1&gt;</a:t>
            </a:r>
          </a:p>
        </p:txBody>
      </p:sp>
      <p:sp>
        <p:nvSpPr>
          <p:cNvPr id="25" name="Rectangle 35"/>
          <p:cNvSpPr/>
          <p:nvPr/>
        </p:nvSpPr>
        <p:spPr>
          <a:xfrm>
            <a:off x="4953000" y="2217316"/>
            <a:ext cx="1822935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N1:1&gt;</a:t>
            </a:r>
          </a:p>
        </p:txBody>
      </p:sp>
      <p:sp>
        <p:nvSpPr>
          <p:cNvPr id="26" name="Freeform 36"/>
          <p:cNvSpPr/>
          <p:nvPr/>
        </p:nvSpPr>
        <p:spPr>
          <a:xfrm flipH="1">
            <a:off x="2222500" y="4380037"/>
            <a:ext cx="2364001" cy="359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7" name="Freeform 37"/>
          <p:cNvSpPr/>
          <p:nvPr/>
        </p:nvSpPr>
        <p:spPr>
          <a:xfrm>
            <a:off x="4586502" y="4508048"/>
            <a:ext cx="2413001" cy="23109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8" name="Rectangle 38"/>
          <p:cNvSpPr/>
          <p:nvPr/>
        </p:nvSpPr>
        <p:spPr>
          <a:xfrm>
            <a:off x="2476500" y="4185816"/>
            <a:ext cx="1569137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&lt;accept-ok&gt;</a:t>
            </a:r>
          </a:p>
        </p:txBody>
      </p:sp>
      <p:sp>
        <p:nvSpPr>
          <p:cNvPr id="29" name="Rectangle 39"/>
          <p:cNvSpPr/>
          <p:nvPr/>
        </p:nvSpPr>
        <p:spPr>
          <a:xfrm>
            <a:off x="5098363" y="4296891"/>
            <a:ext cx="1569137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&lt;accept-ok&gt;</a:t>
            </a:r>
          </a:p>
        </p:txBody>
      </p:sp>
      <p:sp>
        <p:nvSpPr>
          <p:cNvPr id="30" name="Rectangle 40"/>
          <p:cNvSpPr/>
          <p:nvPr/>
        </p:nvSpPr>
        <p:spPr>
          <a:xfrm>
            <a:off x="1079501" y="3974431"/>
            <a:ext cx="1143000" cy="86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V1</a:t>
            </a:r>
          </a:p>
        </p:txBody>
      </p:sp>
      <p:sp>
        <p:nvSpPr>
          <p:cNvPr id="31" name="Rectangle 41"/>
          <p:cNvSpPr/>
          <p:nvPr/>
        </p:nvSpPr>
        <p:spPr>
          <a:xfrm>
            <a:off x="7048501" y="3931816"/>
            <a:ext cx="1168766" cy="86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N1:1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</a:t>
            </a:r>
            <a:r>
              <a:rPr lang="en-US" altLang="zh-CN" sz="1667" dirty="0">
                <a:solidFill>
                  <a:srgbClr val="FF0066"/>
                </a:solidFill>
                <a:latin typeface="Eras Medium ITC" pitchFamily="34" charset="0"/>
                <a:ea typeface="ＭＳ Ｐゴシック" charset="-128"/>
              </a:rPr>
              <a:t>V1</a:t>
            </a:r>
          </a:p>
        </p:txBody>
      </p:sp>
      <p:cxnSp>
        <p:nvCxnSpPr>
          <p:cNvPr id="32" name="Straight Arrow Connector 21"/>
          <p:cNvCxnSpPr/>
          <p:nvPr/>
        </p:nvCxnSpPr>
        <p:spPr>
          <a:xfrm flipH="1">
            <a:off x="2220042" y="5011316"/>
            <a:ext cx="2366457" cy="340222"/>
          </a:xfrm>
          <a:prstGeom prst="straightConnector1">
            <a:avLst/>
          </a:pr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44"/>
          <p:cNvCxnSpPr/>
          <p:nvPr/>
        </p:nvCxnSpPr>
        <p:spPr>
          <a:xfrm>
            <a:off x="4586499" y="5074816"/>
            <a:ext cx="2398502" cy="340222"/>
          </a:xfrm>
          <a:prstGeom prst="straightConnector1">
            <a:avLst/>
          </a:pr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48"/>
          <p:cNvSpPr/>
          <p:nvPr/>
        </p:nvSpPr>
        <p:spPr>
          <a:xfrm>
            <a:off x="2763344" y="4820816"/>
            <a:ext cx="1444626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&lt;decide, V1&gt;</a:t>
            </a:r>
          </a:p>
        </p:txBody>
      </p:sp>
      <p:sp>
        <p:nvSpPr>
          <p:cNvPr id="35" name="Rectangle 49"/>
          <p:cNvSpPr/>
          <p:nvPr/>
        </p:nvSpPr>
        <p:spPr>
          <a:xfrm>
            <a:off x="4953000" y="4884316"/>
            <a:ext cx="1646083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&lt;decide, V1&gt;</a:t>
            </a:r>
          </a:p>
        </p:txBody>
      </p:sp>
      <p:sp>
        <p:nvSpPr>
          <p:cNvPr id="37" name="Rectangle 27">
            <a:extLst>
              <a:ext uri="{FF2B5EF4-FFF2-40B4-BE49-F238E27FC236}">
                <a16:creationId xmlns:a16="http://schemas.microsoft.com/office/drawing/2014/main" id="{8A92E198-BE20-B949-9D82-6C45AD9D845F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001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/>
      <p:bldP spid="14" grpId="0"/>
      <p:bldP spid="15" grpId="0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 animBg="1"/>
      <p:bldP spid="23" grpId="0"/>
      <p:bldP spid="24" grpId="0"/>
      <p:bldP spid="25" grpId="0"/>
      <p:bldP spid="26" grpId="0" animBg="1"/>
      <p:bldP spid="27" grpId="0" animBg="1"/>
      <p:bldP spid="28" grpId="0"/>
      <p:bldP spid="29" grpId="0"/>
      <p:bldP spid="30" grpId="0"/>
      <p:bldP spid="31" grpId="0"/>
      <p:bldP spid="34" grpId="0"/>
      <p:bldP spid="35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派克索斯內部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539552" y="1206500"/>
            <a:ext cx="8208912" cy="4318000"/>
          </a:xfrm>
        </p:spPr>
        <p:txBody>
          <a:bodyPr>
            <a:normAutofit fontScale="92500" lnSpcReduction="20000"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為什麼要設置多個接受者？
單一接受方的失敗將停止決策
為什麼不接受第一個建議，拒絕其餘的呢？
多個領導者導致沒有多數接受
領導者去世
如果多個領導者處於活動狀態，該怎麼辦？
兩位領導人都能看到大多數承諾嗎？
然後。。。？</a:t>
            </a:r>
            <a:endParaRPr lang="en-US" altLang="zh-TW" sz="2000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13A8495E-9E10-F84D-9A81-EAD7394D1C4D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140855555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派克索斯內部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457200" y="1206500"/>
            <a:ext cx="7861300" cy="4508500"/>
          </a:xfrm>
        </p:spPr>
        <p:txBody>
          <a:bodyPr>
            <a:normAutofit fontScale="70000" lnSpcReduction="20000"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何時選擇值 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V</a:t>
            </a:r>
            <a:r>
              <a:rPr lang="zh-CN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？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領導者獲得多數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承諾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。
大多數接受者接受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接受， 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</a:t>
            </a:r>
            <a:r>
              <a:rPr lang="zh-CN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 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V]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領導者獲得多數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接受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]...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如果接受方在發送承諾後失敗怎麼辦？
必須記住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Nh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如果接受方在接受後失敗怎麼辦？
必須記住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Nh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和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Na Va
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如果領導者在發送接受時失敗怎麼辦？
再次建議 </a:t>
            </a: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Mn</a:t>
            </a:r>
            <a:endParaRPr lang="en-US" altLang="zh-TW" sz="333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Rectangle 3"/>
          <p:cNvSpPr/>
          <p:nvPr/>
        </p:nvSpPr>
        <p:spPr>
          <a:xfrm>
            <a:off x="480020" y="1993404"/>
            <a:ext cx="4091980" cy="504056"/>
          </a:xfrm>
          <a:prstGeom prst="rect">
            <a:avLst/>
          </a:prstGeom>
          <a:noFill/>
          <a:ln w="12700">
            <a:solidFill>
              <a:srgbClr val="FF0066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0717D953-405F-0F46-9AAF-489219877F64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3357012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457200" y="2603500"/>
            <a:ext cx="8363272" cy="2921000"/>
          </a:xfrm>
        </p:spPr>
        <p:txBody>
          <a:bodyPr>
            <a:noAutofit/>
          </a:bodyPr>
          <a:lstStyle/>
          <a:p>
            <a:pPr marL="301613" indent="-253990">
              <a:lnSpc>
                <a:spcPct val="80000"/>
              </a:lnSpc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sends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&lt;prepare, 1&gt;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requests with proposal number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1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and gets responses from </a:t>
            </a: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and </a:t>
            </a:r>
            <a:r>
              <a:rPr lang="en-US" altLang="zh-CN" sz="2000" b="1" dirty="0">
                <a:solidFill>
                  <a:srgbClr val="996600"/>
                </a:solidFill>
                <a:latin typeface="Eras Medium ITC" pitchFamily="34" charset="0"/>
                <a:ea typeface="ＭＳ Ｐゴシック" charset="-128"/>
                <a:cs typeface="+mn-cs"/>
              </a:rPr>
              <a:t>C</a:t>
            </a:r>
          </a:p>
          <a:p>
            <a:pPr marL="301613" indent="-253990">
              <a:lnSpc>
                <a:spcPct val="80000"/>
              </a:lnSpc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sends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&lt;accept,1, "foo"&gt;</a:t>
            </a: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</a:t>
            </a: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</a:t>
            </a:r>
            <a:r>
              <a:rPr lang="en-US" altLang="zh-CN" sz="2000" b="1" dirty="0">
                <a:solidFill>
                  <a:srgbClr val="996600"/>
                </a:solidFill>
                <a:latin typeface="Eras Medium ITC" pitchFamily="34" charset="0"/>
                <a:ea typeface="ＭＳ Ｐゴシック" charset="-128"/>
                <a:cs typeface="+mn-cs"/>
              </a:rPr>
              <a:t>C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gets responses from both. Because a majority accepted, </a:t>
            </a: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thinks that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"foo"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has been chosen. However, </a:t>
            </a:r>
            <a:r>
              <a:rPr lang="en-US" altLang="zh-CN" sz="2000" b="1" dirty="0">
                <a:solidFill>
                  <a:srgbClr val="FF0066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crashes before sending an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 1, "foo"&gt;</a:t>
            </a:r>
            <a:r>
              <a:rPr lang="en-US" altLang="zh-CN" sz="2000" b="1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to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</a:p>
          <a:p>
            <a:pPr marL="301613" indent="-253990">
              <a:lnSpc>
                <a:spcPct val="80000"/>
              </a:lnSpc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sends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&lt;prepare, 2&gt;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messages with proposal number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2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, and gets responses from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</a:t>
            </a:r>
            <a:r>
              <a:rPr lang="en-US" altLang="zh-CN" sz="2000" b="1" dirty="0">
                <a:solidFill>
                  <a:srgbClr val="996600"/>
                </a:solidFill>
                <a:latin typeface="Eras Medium ITC" pitchFamily="34" charset="0"/>
                <a:ea typeface="ＭＳ Ｐゴシック" charset="-128"/>
                <a:cs typeface="+mn-cs"/>
              </a:rPr>
              <a:t>C</a:t>
            </a:r>
          </a:p>
          <a:p>
            <a:pPr marL="301613" indent="-253990">
              <a:lnSpc>
                <a:spcPct val="80000"/>
              </a:lnSpc>
              <a:buClr>
                <a:srgbClr val="FF0066"/>
              </a:buClr>
              <a:buNone/>
            </a:pP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sends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&lt;accept, 2, "bar"&gt;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messages to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</a:t>
            </a:r>
            <a:r>
              <a:rPr lang="en-US" altLang="zh-CN" sz="2000" b="1" dirty="0">
                <a:solidFill>
                  <a:srgbClr val="996600"/>
                </a:solidFill>
                <a:latin typeface="Eras Medium ITC" pitchFamily="34" charset="0"/>
                <a:ea typeface="ＭＳ Ｐゴシック" charset="-128"/>
                <a:cs typeface="+mn-cs"/>
              </a:rPr>
              <a:t>C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and gets responses from both, so </a:t>
            </a:r>
            <a:r>
              <a:rPr lang="en-US" altLang="zh-CN" sz="2000" b="1" dirty="0">
                <a:solidFill>
                  <a:srgbClr val="0033CC"/>
                </a:solidFill>
                <a:latin typeface="Eras Medium ITC" pitchFamily="34" charset="0"/>
                <a:ea typeface="ＭＳ Ｐゴシック" charset="-128"/>
                <a:cs typeface="+mn-cs"/>
              </a:rPr>
              <a:t>B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 thinks that </a:t>
            </a: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Verdana" pitchFamily="34" charset="0"/>
                <a:cs typeface="Verdana" pitchFamily="34" charset="0"/>
              </a:rPr>
              <a:t>"bar"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Verdana" pitchFamily="34" charset="0"/>
                <a:cs typeface="Verdana" pitchFamily="34" charset="0"/>
              </a:rPr>
              <a:t>has been chosen </a:t>
            </a:r>
          </a:p>
        </p:txBody>
      </p:sp>
      <p:sp>
        <p:nvSpPr>
          <p:cNvPr id="5" name="Rectangle 3"/>
          <p:cNvSpPr/>
          <p:nvPr/>
        </p:nvSpPr>
        <p:spPr>
          <a:xfrm>
            <a:off x="649403" y="1215885"/>
            <a:ext cx="7845193" cy="953623"/>
          </a:xfrm>
          <a:prstGeom prst="rect">
            <a:avLst/>
          </a:prstGeom>
          <a:solidFill>
            <a:srgbClr val="F5FED6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60000" tIns="0" rIns="60000" bIns="30000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假設接受方為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A</a:t>
            </a:r>
            <a:r>
              <a:rPr lang="zh-CN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、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B </a:t>
            </a: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和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C</a:t>
            </a:r>
            <a:r>
              <a:rPr lang="zh-CN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。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A </a:t>
            </a: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和 </a:t>
            </a: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B </a:t>
            </a: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也是提議者。</a:t>
            </a:r>
            <a:endParaRPr lang="en-US" altLang="zh-TW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Paxos </a:t>
            </a: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如何確保以下事件序列不會發生？</a:t>
            </a:r>
            <a:endParaRPr lang="en-US" altLang="zh-TW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zh-TW" altLang="en-US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實際會發生什麼，最終選擇哪個值？</a:t>
            </a:r>
            <a:endParaRPr lang="en-US" altLang="zh-CN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B1CBFA83-897E-5B42-A9D9-B108B19C9D69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382754330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</a:t>
            </a:r>
            <a:endParaRPr lang="zh-CN" altLang="en-US" dirty="0"/>
          </a:p>
        </p:txBody>
      </p:sp>
      <p:sp>
        <p:nvSpPr>
          <p:cNvPr id="4" name="Rectangle 5"/>
          <p:cNvSpPr/>
          <p:nvPr/>
        </p:nvSpPr>
        <p:spPr>
          <a:xfrm>
            <a:off x="2032000" y="10921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5" name="Rectangle 6"/>
          <p:cNvSpPr/>
          <p:nvPr/>
        </p:nvSpPr>
        <p:spPr>
          <a:xfrm>
            <a:off x="4222749" y="10921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C</a:t>
            </a:r>
          </a:p>
        </p:txBody>
      </p:sp>
      <p:sp>
        <p:nvSpPr>
          <p:cNvPr id="6" name="Rectangle 7"/>
          <p:cNvSpPr/>
          <p:nvPr/>
        </p:nvSpPr>
        <p:spPr>
          <a:xfrm>
            <a:off x="6413499" y="24256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B</a:t>
            </a:r>
          </a:p>
        </p:txBody>
      </p:sp>
      <p:cxnSp>
        <p:nvCxnSpPr>
          <p:cNvPr id="7" name="Straight Arrow Connector 8"/>
          <p:cNvCxnSpPr>
            <a:stCxn id="4" idx="2"/>
          </p:cNvCxnSpPr>
          <p:nvPr/>
        </p:nvCxnSpPr>
        <p:spPr>
          <a:xfrm flipH="1">
            <a:off x="2207172" y="1460500"/>
            <a:ext cx="4828" cy="2279999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9"/>
          <p:cNvCxnSpPr>
            <a:stCxn id="5" idx="2"/>
          </p:cNvCxnSpPr>
          <p:nvPr/>
        </p:nvCxnSpPr>
        <p:spPr>
          <a:xfrm>
            <a:off x="4402749" y="1460500"/>
            <a:ext cx="0" cy="3960001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0"/>
          <p:cNvCxnSpPr>
            <a:stCxn id="6" idx="2"/>
          </p:cNvCxnSpPr>
          <p:nvPr/>
        </p:nvCxnSpPr>
        <p:spPr>
          <a:xfrm>
            <a:off x="6593499" y="2794000"/>
            <a:ext cx="0" cy="2580001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1"/>
          <p:cNvSpPr/>
          <p:nvPr/>
        </p:nvSpPr>
        <p:spPr>
          <a:xfrm>
            <a:off x="3692408" y="5100862"/>
            <a:ext cx="7461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Time</a:t>
            </a:r>
          </a:p>
        </p:txBody>
      </p:sp>
      <p:sp>
        <p:nvSpPr>
          <p:cNvPr id="11" name="Freeform 13"/>
          <p:cNvSpPr/>
          <p:nvPr/>
        </p:nvSpPr>
        <p:spPr>
          <a:xfrm flipH="1">
            <a:off x="2207172" y="1964515"/>
            <a:ext cx="2195577" cy="331595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2" name="Rectangle 14"/>
          <p:cNvSpPr/>
          <p:nvPr/>
        </p:nvSpPr>
        <p:spPr>
          <a:xfrm>
            <a:off x="2649083" y="1778000"/>
            <a:ext cx="1491114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1&gt;</a:t>
            </a:r>
          </a:p>
        </p:txBody>
      </p:sp>
      <p:sp>
        <p:nvSpPr>
          <p:cNvPr id="13" name="Rectangle 15"/>
          <p:cNvSpPr/>
          <p:nvPr/>
        </p:nvSpPr>
        <p:spPr>
          <a:xfrm>
            <a:off x="1450120" y="1460500"/>
            <a:ext cx="811441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1</a:t>
            </a:r>
          </a:p>
        </p:txBody>
      </p:sp>
      <p:sp>
        <p:nvSpPr>
          <p:cNvPr id="14" name="Freeform 18"/>
          <p:cNvSpPr/>
          <p:nvPr/>
        </p:nvSpPr>
        <p:spPr>
          <a:xfrm flipH="1">
            <a:off x="2211262" y="3134089"/>
            <a:ext cx="2191488" cy="359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5" name="Rectangle 19"/>
          <p:cNvSpPr/>
          <p:nvPr/>
        </p:nvSpPr>
        <p:spPr>
          <a:xfrm>
            <a:off x="2413000" y="2281417"/>
            <a:ext cx="1587500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…&gt;</a:t>
            </a:r>
          </a:p>
        </p:txBody>
      </p:sp>
      <p:sp>
        <p:nvSpPr>
          <p:cNvPr id="16" name="Freeform 20"/>
          <p:cNvSpPr/>
          <p:nvPr/>
        </p:nvSpPr>
        <p:spPr>
          <a:xfrm>
            <a:off x="2212001" y="2482636"/>
            <a:ext cx="2190749" cy="241821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7" name="Rectangle 21"/>
          <p:cNvSpPr/>
          <p:nvPr/>
        </p:nvSpPr>
        <p:spPr>
          <a:xfrm>
            <a:off x="5042528" y="3984575"/>
            <a:ext cx="1642039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…&gt;</a:t>
            </a:r>
          </a:p>
        </p:txBody>
      </p:sp>
      <p:sp>
        <p:nvSpPr>
          <p:cNvPr id="18" name="Freeform 23"/>
          <p:cNvSpPr/>
          <p:nvPr/>
        </p:nvSpPr>
        <p:spPr>
          <a:xfrm flipH="1">
            <a:off x="4402748" y="4178723"/>
            <a:ext cx="2196334" cy="268000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9" name="Rectangle 24"/>
          <p:cNvSpPr/>
          <p:nvPr/>
        </p:nvSpPr>
        <p:spPr>
          <a:xfrm>
            <a:off x="2554443" y="2982406"/>
            <a:ext cx="1750800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1, </a:t>
            </a: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foo</a:t>
            </a: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&gt;</a:t>
            </a:r>
          </a:p>
        </p:txBody>
      </p:sp>
      <p:sp>
        <p:nvSpPr>
          <p:cNvPr id="20" name="Rectangle 26"/>
          <p:cNvSpPr/>
          <p:nvPr/>
        </p:nvSpPr>
        <p:spPr>
          <a:xfrm>
            <a:off x="4826000" y="3492500"/>
            <a:ext cx="1491114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2&gt;</a:t>
            </a:r>
          </a:p>
        </p:txBody>
      </p:sp>
      <p:sp>
        <p:nvSpPr>
          <p:cNvPr id="21" name="Freeform 28"/>
          <p:cNvSpPr/>
          <p:nvPr/>
        </p:nvSpPr>
        <p:spPr>
          <a:xfrm>
            <a:off x="4393991" y="3685000"/>
            <a:ext cx="2199509" cy="315501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2" name="Freeform 42"/>
          <p:cNvSpPr/>
          <p:nvPr/>
        </p:nvSpPr>
        <p:spPr>
          <a:xfrm>
            <a:off x="1745904" y="3048693"/>
            <a:ext cx="461269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3" name="Freeform 43"/>
          <p:cNvSpPr/>
          <p:nvPr/>
        </p:nvSpPr>
        <p:spPr>
          <a:xfrm>
            <a:off x="1761231" y="2537404"/>
            <a:ext cx="461269" cy="381502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4" name="Freeform 44"/>
          <p:cNvSpPr/>
          <p:nvPr/>
        </p:nvSpPr>
        <p:spPr>
          <a:xfrm>
            <a:off x="1745903" y="1884454"/>
            <a:ext cx="461269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5" name="Rectangle 46"/>
          <p:cNvSpPr/>
          <p:nvPr/>
        </p:nvSpPr>
        <p:spPr>
          <a:xfrm>
            <a:off x="6599084" y="2984500"/>
            <a:ext cx="811441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2</a:t>
            </a:r>
          </a:p>
        </p:txBody>
      </p:sp>
      <p:sp>
        <p:nvSpPr>
          <p:cNvPr id="26" name="Freeform 47"/>
          <p:cNvSpPr/>
          <p:nvPr/>
        </p:nvSpPr>
        <p:spPr>
          <a:xfrm>
            <a:off x="4393990" y="4716166"/>
            <a:ext cx="2199509" cy="283297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7" name="Rectangle 48"/>
          <p:cNvSpPr/>
          <p:nvPr/>
        </p:nvSpPr>
        <p:spPr>
          <a:xfrm>
            <a:off x="4625656" y="4508500"/>
            <a:ext cx="1752403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2, </a:t>
            </a: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bar</a:t>
            </a: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&gt;</a:t>
            </a:r>
          </a:p>
        </p:txBody>
      </p:sp>
      <p:sp>
        <p:nvSpPr>
          <p:cNvPr id="28" name="Freeform 49"/>
          <p:cNvSpPr/>
          <p:nvPr/>
        </p:nvSpPr>
        <p:spPr>
          <a:xfrm flipH="1">
            <a:off x="6604000" y="4635500"/>
            <a:ext cx="382533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9" name="Freeform 50"/>
          <p:cNvSpPr/>
          <p:nvPr/>
        </p:nvSpPr>
        <p:spPr>
          <a:xfrm flipH="1">
            <a:off x="6604000" y="4191000"/>
            <a:ext cx="381273" cy="393278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0" name="Freeform 51"/>
          <p:cNvSpPr/>
          <p:nvPr/>
        </p:nvSpPr>
        <p:spPr>
          <a:xfrm flipH="1">
            <a:off x="6602740" y="3619628"/>
            <a:ext cx="509260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pic>
        <p:nvPicPr>
          <p:cNvPr id="31" name="Picture 3" descr="Z:\Teaching\sjtu\DS\2013\slides\lec8-log\classic-lightning-storm-weather-icon_design.pn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720" y="3556000"/>
            <a:ext cx="684280" cy="684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Freeform 53"/>
          <p:cNvSpPr/>
          <p:nvPr/>
        </p:nvSpPr>
        <p:spPr>
          <a:xfrm>
            <a:off x="2220311" y="1651000"/>
            <a:ext cx="3093434" cy="315406"/>
          </a:xfrm>
          <a:custGeom>
            <a:avLst/>
            <a:gdLst>
              <a:gd name="connsiteX0" fmla="*/ 0 w 3957145"/>
              <a:gd name="connsiteY0" fmla="*/ 378487 h 378487"/>
              <a:gd name="connsiteX1" fmla="*/ 2065283 w 3957145"/>
              <a:gd name="connsiteY1" fmla="*/ 114 h 378487"/>
              <a:gd name="connsiteX2" fmla="*/ 3957145 w 3957145"/>
              <a:gd name="connsiteY2" fmla="*/ 346956 h 37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57145" h="378487">
                <a:moveTo>
                  <a:pt x="0" y="378487"/>
                </a:moveTo>
                <a:cubicBezTo>
                  <a:pt x="702879" y="191928"/>
                  <a:pt x="1405759" y="5369"/>
                  <a:pt x="2065283" y="114"/>
                </a:cubicBezTo>
                <a:cubicBezTo>
                  <a:pt x="2724807" y="-5141"/>
                  <a:pt x="3340976" y="170907"/>
                  <a:pt x="3957145" y="346956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3" name="Multiply 54"/>
          <p:cNvSpPr/>
          <p:nvPr/>
        </p:nvSpPr>
        <p:spPr>
          <a:xfrm>
            <a:off x="4766627" y="1651000"/>
            <a:ext cx="360000" cy="360000"/>
          </a:xfrm>
          <a:prstGeom prst="mathMultiply">
            <a:avLst>
              <a:gd name="adj1" fmla="val 6110"/>
            </a:avLst>
          </a:prstGeom>
          <a:solidFill>
            <a:srgbClr val="FF0066"/>
          </a:solidFill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34" name="Freeform 58"/>
          <p:cNvSpPr/>
          <p:nvPr/>
        </p:nvSpPr>
        <p:spPr>
          <a:xfrm>
            <a:off x="3556000" y="3427631"/>
            <a:ext cx="3037498" cy="636369"/>
          </a:xfrm>
          <a:custGeom>
            <a:avLst/>
            <a:gdLst>
              <a:gd name="connsiteX0" fmla="*/ 3452648 w 3452648"/>
              <a:gd name="connsiteY0" fmla="*/ 151360 h 671623"/>
              <a:gd name="connsiteX1" fmla="*/ 1340069 w 3452648"/>
              <a:gd name="connsiteY1" fmla="*/ 9471 h 671623"/>
              <a:gd name="connsiteX2" fmla="*/ 1182414 w 3452648"/>
              <a:gd name="connsiteY2" fmla="*/ 387843 h 671623"/>
              <a:gd name="connsiteX3" fmla="*/ 0 w 3452648"/>
              <a:gd name="connsiteY3" fmla="*/ 671623 h 67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2648" h="671623">
                <a:moveTo>
                  <a:pt x="3452648" y="151360"/>
                </a:moveTo>
                <a:cubicBezTo>
                  <a:pt x="2585544" y="60708"/>
                  <a:pt x="1718441" y="-29943"/>
                  <a:pt x="1340069" y="9471"/>
                </a:cubicBezTo>
                <a:cubicBezTo>
                  <a:pt x="961697" y="48885"/>
                  <a:pt x="1405759" y="277484"/>
                  <a:pt x="1182414" y="387843"/>
                </a:cubicBezTo>
                <a:cubicBezTo>
                  <a:pt x="959069" y="498202"/>
                  <a:pt x="479534" y="584912"/>
                  <a:pt x="0" y="67162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5" name="Multiply 59"/>
          <p:cNvSpPr/>
          <p:nvPr/>
        </p:nvSpPr>
        <p:spPr>
          <a:xfrm>
            <a:off x="3647069" y="3842749"/>
            <a:ext cx="360000" cy="360000"/>
          </a:xfrm>
          <a:prstGeom prst="mathMultiply">
            <a:avLst>
              <a:gd name="adj1" fmla="val 6110"/>
            </a:avLst>
          </a:prstGeom>
          <a:solidFill>
            <a:srgbClr val="FF0066"/>
          </a:solidFill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36" name="Rectangle 27">
            <a:extLst>
              <a:ext uri="{FF2B5EF4-FFF2-40B4-BE49-F238E27FC236}">
                <a16:creationId xmlns:a16="http://schemas.microsoft.com/office/drawing/2014/main" id="{382F66F5-FCF8-D44E-B0A9-D3CF3C65E28B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325263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2" grpId="0"/>
      <p:bldP spid="13" grpId="0"/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/>
      <p:bldP spid="26" grpId="0" animBg="1"/>
      <p:bldP spid="27" grpId="0"/>
      <p:bldP spid="28" grpId="0" animBg="1"/>
      <p:bldP spid="29" grpId="0" animBg="1"/>
      <p:bldP spid="30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</a:t>
            </a:r>
            <a:endParaRPr lang="zh-CN" altLang="en-US" dirty="0"/>
          </a:p>
        </p:txBody>
      </p:sp>
      <p:sp>
        <p:nvSpPr>
          <p:cNvPr id="4" name="Rectangle 5"/>
          <p:cNvSpPr/>
          <p:nvPr/>
        </p:nvSpPr>
        <p:spPr>
          <a:xfrm>
            <a:off x="2032000" y="10921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20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</p:txBody>
      </p:sp>
      <p:sp>
        <p:nvSpPr>
          <p:cNvPr id="5" name="Rectangle 6"/>
          <p:cNvSpPr/>
          <p:nvPr/>
        </p:nvSpPr>
        <p:spPr>
          <a:xfrm>
            <a:off x="4222749" y="10921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C</a:t>
            </a:r>
          </a:p>
        </p:txBody>
      </p:sp>
      <p:sp>
        <p:nvSpPr>
          <p:cNvPr id="6" name="Rectangle 7"/>
          <p:cNvSpPr/>
          <p:nvPr/>
        </p:nvSpPr>
        <p:spPr>
          <a:xfrm>
            <a:off x="6413499" y="2425637"/>
            <a:ext cx="360000" cy="368363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B</a:t>
            </a:r>
          </a:p>
        </p:txBody>
      </p:sp>
      <p:cxnSp>
        <p:nvCxnSpPr>
          <p:cNvPr id="7" name="Straight Arrow Connector 8"/>
          <p:cNvCxnSpPr>
            <a:stCxn id="4" idx="2"/>
          </p:cNvCxnSpPr>
          <p:nvPr/>
        </p:nvCxnSpPr>
        <p:spPr>
          <a:xfrm flipH="1">
            <a:off x="2207172" y="1460500"/>
            <a:ext cx="4828" cy="2279999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9"/>
          <p:cNvCxnSpPr>
            <a:stCxn id="5" idx="2"/>
          </p:cNvCxnSpPr>
          <p:nvPr/>
        </p:nvCxnSpPr>
        <p:spPr>
          <a:xfrm>
            <a:off x="4402749" y="1460500"/>
            <a:ext cx="0" cy="3960001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0"/>
          <p:cNvCxnSpPr>
            <a:stCxn id="6" idx="2"/>
          </p:cNvCxnSpPr>
          <p:nvPr/>
        </p:nvCxnSpPr>
        <p:spPr>
          <a:xfrm>
            <a:off x="6593499" y="2794000"/>
            <a:ext cx="0" cy="2580001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1"/>
          <p:cNvSpPr/>
          <p:nvPr/>
        </p:nvSpPr>
        <p:spPr>
          <a:xfrm>
            <a:off x="3692408" y="5100862"/>
            <a:ext cx="7461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Time</a:t>
            </a:r>
          </a:p>
        </p:txBody>
      </p:sp>
      <p:sp>
        <p:nvSpPr>
          <p:cNvPr id="11" name="Freeform 13"/>
          <p:cNvSpPr/>
          <p:nvPr/>
        </p:nvSpPr>
        <p:spPr>
          <a:xfrm flipH="1">
            <a:off x="2207172" y="1964515"/>
            <a:ext cx="2195577" cy="331595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2" name="Rectangle 14"/>
          <p:cNvSpPr/>
          <p:nvPr/>
        </p:nvSpPr>
        <p:spPr>
          <a:xfrm>
            <a:off x="2649083" y="1778000"/>
            <a:ext cx="1491114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1&gt;</a:t>
            </a:r>
          </a:p>
        </p:txBody>
      </p:sp>
      <p:sp>
        <p:nvSpPr>
          <p:cNvPr id="13" name="Rectangle 15"/>
          <p:cNvSpPr/>
          <p:nvPr/>
        </p:nvSpPr>
        <p:spPr>
          <a:xfrm>
            <a:off x="1450120" y="1460500"/>
            <a:ext cx="811441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1</a:t>
            </a:r>
          </a:p>
        </p:txBody>
      </p:sp>
      <p:sp>
        <p:nvSpPr>
          <p:cNvPr id="14" name="Freeform 18"/>
          <p:cNvSpPr/>
          <p:nvPr/>
        </p:nvSpPr>
        <p:spPr>
          <a:xfrm flipH="1">
            <a:off x="2211262" y="3134089"/>
            <a:ext cx="2191488" cy="359103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5" name="Rectangle 19"/>
          <p:cNvSpPr/>
          <p:nvPr/>
        </p:nvSpPr>
        <p:spPr>
          <a:xfrm>
            <a:off x="2413000" y="2281417"/>
            <a:ext cx="1587500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…&gt;</a:t>
            </a:r>
          </a:p>
        </p:txBody>
      </p:sp>
      <p:sp>
        <p:nvSpPr>
          <p:cNvPr id="16" name="Freeform 20"/>
          <p:cNvSpPr/>
          <p:nvPr/>
        </p:nvSpPr>
        <p:spPr>
          <a:xfrm>
            <a:off x="2212001" y="2482636"/>
            <a:ext cx="2190749" cy="241821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7" name="Rectangle 21"/>
          <p:cNvSpPr/>
          <p:nvPr/>
        </p:nvSpPr>
        <p:spPr>
          <a:xfrm>
            <a:off x="4773250" y="3984575"/>
            <a:ext cx="2207170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&lt;promise, 1, foo&gt;</a:t>
            </a:r>
          </a:p>
        </p:txBody>
      </p:sp>
      <p:sp>
        <p:nvSpPr>
          <p:cNvPr id="18" name="Freeform 23"/>
          <p:cNvSpPr/>
          <p:nvPr/>
        </p:nvSpPr>
        <p:spPr>
          <a:xfrm flipH="1">
            <a:off x="4402748" y="4178723"/>
            <a:ext cx="2196334" cy="268000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19" name="Rectangle 24"/>
          <p:cNvSpPr/>
          <p:nvPr/>
        </p:nvSpPr>
        <p:spPr>
          <a:xfrm>
            <a:off x="2554443" y="2982406"/>
            <a:ext cx="1750800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1, </a:t>
            </a: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foo</a:t>
            </a: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&gt;</a:t>
            </a:r>
          </a:p>
        </p:txBody>
      </p:sp>
      <p:sp>
        <p:nvSpPr>
          <p:cNvPr id="20" name="Rectangle 26"/>
          <p:cNvSpPr/>
          <p:nvPr/>
        </p:nvSpPr>
        <p:spPr>
          <a:xfrm>
            <a:off x="4826000" y="3492500"/>
            <a:ext cx="1491114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&lt;proposal, 2&gt;</a:t>
            </a:r>
          </a:p>
        </p:txBody>
      </p:sp>
      <p:sp>
        <p:nvSpPr>
          <p:cNvPr id="21" name="Freeform 28"/>
          <p:cNvSpPr/>
          <p:nvPr/>
        </p:nvSpPr>
        <p:spPr>
          <a:xfrm>
            <a:off x="4393991" y="3685000"/>
            <a:ext cx="2199509" cy="315501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2" name="Freeform 42"/>
          <p:cNvSpPr/>
          <p:nvPr/>
        </p:nvSpPr>
        <p:spPr>
          <a:xfrm>
            <a:off x="1745904" y="3048693"/>
            <a:ext cx="461269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3" name="Freeform 43"/>
          <p:cNvSpPr/>
          <p:nvPr/>
        </p:nvSpPr>
        <p:spPr>
          <a:xfrm>
            <a:off x="1761231" y="2537404"/>
            <a:ext cx="461269" cy="381502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4" name="Freeform 44"/>
          <p:cNvSpPr/>
          <p:nvPr/>
        </p:nvSpPr>
        <p:spPr>
          <a:xfrm>
            <a:off x="1745903" y="1884454"/>
            <a:ext cx="461269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5" name="Rectangle 46"/>
          <p:cNvSpPr/>
          <p:nvPr/>
        </p:nvSpPr>
        <p:spPr>
          <a:xfrm>
            <a:off x="6599084" y="2984500"/>
            <a:ext cx="811441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667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667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 = 2</a:t>
            </a:r>
          </a:p>
        </p:txBody>
      </p:sp>
      <p:sp>
        <p:nvSpPr>
          <p:cNvPr id="26" name="Freeform 47"/>
          <p:cNvSpPr/>
          <p:nvPr/>
        </p:nvSpPr>
        <p:spPr>
          <a:xfrm>
            <a:off x="4393990" y="4716166"/>
            <a:ext cx="2199509" cy="283297"/>
          </a:xfrm>
          <a:custGeom>
            <a:avLst/>
            <a:gdLst>
              <a:gd name="connsiteX0" fmla="*/ 3200400 w 3200400"/>
              <a:gd name="connsiteY0" fmla="*/ 0 h 583324"/>
              <a:gd name="connsiteX1" fmla="*/ 1529255 w 3200400"/>
              <a:gd name="connsiteY1" fmla="*/ 536028 h 583324"/>
              <a:gd name="connsiteX2" fmla="*/ 1403131 w 3200400"/>
              <a:gd name="connsiteY2" fmla="*/ 252248 h 583324"/>
              <a:gd name="connsiteX3" fmla="*/ 0 w 3200400"/>
              <a:gd name="connsiteY3" fmla="*/ 583324 h 58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583324">
                <a:moveTo>
                  <a:pt x="3200400" y="0"/>
                </a:moveTo>
                <a:cubicBezTo>
                  <a:pt x="2514600" y="246993"/>
                  <a:pt x="1828800" y="493987"/>
                  <a:pt x="1529255" y="536028"/>
                </a:cubicBezTo>
                <a:cubicBezTo>
                  <a:pt x="1229710" y="578069"/>
                  <a:pt x="1658007" y="244365"/>
                  <a:pt x="1403131" y="252248"/>
                </a:cubicBezTo>
                <a:cubicBezTo>
                  <a:pt x="1148255" y="260131"/>
                  <a:pt x="574127" y="421727"/>
                  <a:pt x="0" y="583324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7" name="Rectangle 48"/>
          <p:cNvSpPr/>
          <p:nvPr/>
        </p:nvSpPr>
        <p:spPr>
          <a:xfrm>
            <a:off x="4625656" y="4508500"/>
            <a:ext cx="1750800" cy="348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&lt;accept, 2, </a:t>
            </a:r>
            <a:r>
              <a:rPr lang="en-US" altLang="zh-CN" sz="1667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foo</a:t>
            </a:r>
            <a:r>
              <a:rPr lang="en-US" altLang="zh-CN" sz="1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&gt;</a:t>
            </a:r>
          </a:p>
        </p:txBody>
      </p:sp>
      <p:sp>
        <p:nvSpPr>
          <p:cNvPr id="28" name="Freeform 49"/>
          <p:cNvSpPr/>
          <p:nvPr/>
        </p:nvSpPr>
        <p:spPr>
          <a:xfrm flipH="1">
            <a:off x="6604000" y="4635500"/>
            <a:ext cx="382533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29" name="Freeform 50"/>
          <p:cNvSpPr/>
          <p:nvPr/>
        </p:nvSpPr>
        <p:spPr>
          <a:xfrm flipH="1">
            <a:off x="6604000" y="4191000"/>
            <a:ext cx="381273" cy="393278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0" name="Freeform 51"/>
          <p:cNvSpPr/>
          <p:nvPr/>
        </p:nvSpPr>
        <p:spPr>
          <a:xfrm flipH="1">
            <a:off x="6602740" y="3619628"/>
            <a:ext cx="509260" cy="444373"/>
          </a:xfrm>
          <a:custGeom>
            <a:avLst/>
            <a:gdLst>
              <a:gd name="connsiteX0" fmla="*/ 553523 w 553523"/>
              <a:gd name="connsiteY0" fmla="*/ 75763 h 533247"/>
              <a:gd name="connsiteX1" fmla="*/ 222447 w 553523"/>
              <a:gd name="connsiteY1" fmla="*/ 12701 h 533247"/>
              <a:gd name="connsiteX2" fmla="*/ 1730 w 553523"/>
              <a:gd name="connsiteY2" fmla="*/ 296480 h 533247"/>
              <a:gd name="connsiteX3" fmla="*/ 143619 w 553523"/>
              <a:gd name="connsiteY3" fmla="*/ 532963 h 533247"/>
              <a:gd name="connsiteX4" fmla="*/ 553523 w 553523"/>
              <a:gd name="connsiteY4" fmla="*/ 249183 h 533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3523" h="533247">
                <a:moveTo>
                  <a:pt x="553523" y="75763"/>
                </a:moveTo>
                <a:cubicBezTo>
                  <a:pt x="433967" y="25839"/>
                  <a:pt x="314412" y="-24085"/>
                  <a:pt x="222447" y="12701"/>
                </a:cubicBezTo>
                <a:cubicBezTo>
                  <a:pt x="130482" y="49487"/>
                  <a:pt x="14868" y="209770"/>
                  <a:pt x="1730" y="296480"/>
                </a:cubicBezTo>
                <a:cubicBezTo>
                  <a:pt x="-11408" y="383190"/>
                  <a:pt x="51654" y="540846"/>
                  <a:pt x="143619" y="532963"/>
                </a:cubicBezTo>
                <a:cubicBezTo>
                  <a:pt x="235584" y="525080"/>
                  <a:pt x="394553" y="387131"/>
                  <a:pt x="553523" y="24918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pic>
        <p:nvPicPr>
          <p:cNvPr id="31" name="Picture 3" descr="Z:\Teaching\sjtu\DS\2013\slides\lec8-log\classic-lightning-storm-weather-icon_design.pn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720" y="3556000"/>
            <a:ext cx="684280" cy="684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Freeform 53"/>
          <p:cNvSpPr/>
          <p:nvPr/>
        </p:nvSpPr>
        <p:spPr>
          <a:xfrm>
            <a:off x="2220311" y="1651000"/>
            <a:ext cx="3093434" cy="315406"/>
          </a:xfrm>
          <a:custGeom>
            <a:avLst/>
            <a:gdLst>
              <a:gd name="connsiteX0" fmla="*/ 0 w 3957145"/>
              <a:gd name="connsiteY0" fmla="*/ 378487 h 378487"/>
              <a:gd name="connsiteX1" fmla="*/ 2065283 w 3957145"/>
              <a:gd name="connsiteY1" fmla="*/ 114 h 378487"/>
              <a:gd name="connsiteX2" fmla="*/ 3957145 w 3957145"/>
              <a:gd name="connsiteY2" fmla="*/ 346956 h 37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57145" h="378487">
                <a:moveTo>
                  <a:pt x="0" y="378487"/>
                </a:moveTo>
                <a:cubicBezTo>
                  <a:pt x="702879" y="191928"/>
                  <a:pt x="1405759" y="5369"/>
                  <a:pt x="2065283" y="114"/>
                </a:cubicBezTo>
                <a:cubicBezTo>
                  <a:pt x="2724807" y="-5141"/>
                  <a:pt x="3340976" y="170907"/>
                  <a:pt x="3957145" y="346956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3" name="Multiply 54"/>
          <p:cNvSpPr/>
          <p:nvPr/>
        </p:nvSpPr>
        <p:spPr>
          <a:xfrm>
            <a:off x="4766627" y="1651000"/>
            <a:ext cx="360000" cy="360000"/>
          </a:xfrm>
          <a:prstGeom prst="mathMultiply">
            <a:avLst>
              <a:gd name="adj1" fmla="val 6110"/>
            </a:avLst>
          </a:prstGeom>
          <a:solidFill>
            <a:srgbClr val="FF0066"/>
          </a:solidFill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34" name="Freeform 58"/>
          <p:cNvSpPr/>
          <p:nvPr/>
        </p:nvSpPr>
        <p:spPr>
          <a:xfrm>
            <a:off x="3556000" y="3427631"/>
            <a:ext cx="3037498" cy="636369"/>
          </a:xfrm>
          <a:custGeom>
            <a:avLst/>
            <a:gdLst>
              <a:gd name="connsiteX0" fmla="*/ 3452648 w 3452648"/>
              <a:gd name="connsiteY0" fmla="*/ 151360 h 671623"/>
              <a:gd name="connsiteX1" fmla="*/ 1340069 w 3452648"/>
              <a:gd name="connsiteY1" fmla="*/ 9471 h 671623"/>
              <a:gd name="connsiteX2" fmla="*/ 1182414 w 3452648"/>
              <a:gd name="connsiteY2" fmla="*/ 387843 h 671623"/>
              <a:gd name="connsiteX3" fmla="*/ 0 w 3452648"/>
              <a:gd name="connsiteY3" fmla="*/ 671623 h 67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2648" h="671623">
                <a:moveTo>
                  <a:pt x="3452648" y="151360"/>
                </a:moveTo>
                <a:cubicBezTo>
                  <a:pt x="2585544" y="60708"/>
                  <a:pt x="1718441" y="-29943"/>
                  <a:pt x="1340069" y="9471"/>
                </a:cubicBezTo>
                <a:cubicBezTo>
                  <a:pt x="961697" y="48885"/>
                  <a:pt x="1405759" y="277484"/>
                  <a:pt x="1182414" y="387843"/>
                </a:cubicBezTo>
                <a:cubicBezTo>
                  <a:pt x="959069" y="498202"/>
                  <a:pt x="479534" y="584912"/>
                  <a:pt x="0" y="671623"/>
                </a:cubicBezTo>
              </a:path>
            </a:pathLst>
          </a:custGeom>
          <a:ln w="12700">
            <a:solidFill>
              <a:srgbClr val="FF006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black"/>
              </a:solidFill>
            </a:endParaRPr>
          </a:p>
        </p:txBody>
      </p:sp>
      <p:sp>
        <p:nvSpPr>
          <p:cNvPr id="35" name="Multiply 59"/>
          <p:cNvSpPr/>
          <p:nvPr/>
        </p:nvSpPr>
        <p:spPr>
          <a:xfrm>
            <a:off x="3647069" y="3842749"/>
            <a:ext cx="360000" cy="360000"/>
          </a:xfrm>
          <a:prstGeom prst="mathMultiply">
            <a:avLst>
              <a:gd name="adj1" fmla="val 6110"/>
            </a:avLst>
          </a:prstGeom>
          <a:solidFill>
            <a:srgbClr val="FF0066"/>
          </a:solidFill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000">
              <a:solidFill>
                <a:prstClr val="white"/>
              </a:solidFill>
            </a:endParaRPr>
          </a:p>
        </p:txBody>
      </p:sp>
      <p:sp>
        <p:nvSpPr>
          <p:cNvPr id="36" name="Rectangle 27">
            <a:extLst>
              <a:ext uri="{FF2B5EF4-FFF2-40B4-BE49-F238E27FC236}">
                <a16:creationId xmlns:a16="http://schemas.microsoft.com/office/drawing/2014/main" id="{37A36C30-1A99-DC4C-A225-58A12041D49F}"/>
              </a:ext>
            </a:extLst>
          </p:cNvPr>
          <p:cNvSpPr/>
          <p:nvPr/>
        </p:nvSpPr>
        <p:spPr>
          <a:xfrm>
            <a:off x="5436096" y="33241"/>
            <a:ext cx="3631704" cy="922360"/>
          </a:xfrm>
          <a:prstGeom prst="rect">
            <a:avLst/>
          </a:prstGeom>
          <a:solidFill>
            <a:srgbClr val="FFE7FF"/>
          </a:solidFill>
          <a:ln>
            <a:solidFill>
              <a:srgbClr val="7030A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90000" tIns="30000" rIns="60000" bIns="30000">
            <a:spAutoFit/>
          </a:bodyPr>
          <a:lstStyle/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accepted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V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accepted value of </a:t>
            </a: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a</a:t>
            </a:r>
            <a:endParaRPr lang="en-US" altLang="zh-CN" sz="1400" dirty="0">
              <a:solidFill>
                <a:prstClr val="black"/>
              </a:solidFill>
              <a:latin typeface="Eras Medium ITC" pitchFamily="34" charset="0"/>
              <a:ea typeface="ＭＳ Ｐゴシック" charset="-128"/>
            </a:endParaRP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h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highest proposal number seen</a:t>
            </a:r>
          </a:p>
          <a:p>
            <a:pPr marL="223564" indent="-223564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M</a:t>
            </a:r>
            <a:r>
              <a:rPr lang="en-US" altLang="zh-CN" sz="1400" b="1" baseline="-25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itchFamily="34" charset="0"/>
                <a:ea typeface="ＭＳ Ｐゴシック" charset="-128"/>
              </a:rPr>
              <a:t>n</a:t>
            </a:r>
            <a:r>
              <a:rPr lang="en-US" altLang="zh-CN" sz="1400" dirty="0">
                <a:solidFill>
                  <a:prstClr val="black"/>
                </a:solidFill>
                <a:latin typeface="Eras Medium ITC" pitchFamily="34" charset="0"/>
                <a:ea typeface="ＭＳ Ｐゴシック" charset="-128"/>
              </a:rPr>
              <a:t>: my proposal number</a:t>
            </a:r>
          </a:p>
        </p:txBody>
      </p:sp>
    </p:spTree>
    <p:extLst>
      <p:ext uri="{BB962C8B-B14F-4D97-AF65-F5344CB8AC3E}">
        <p14:creationId xmlns:p14="http://schemas.microsoft.com/office/powerpoint/2010/main" val="10831900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什麼會出錯？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88295"/>
          </a:xfrm>
        </p:spPr>
        <p:txBody>
          <a:bodyPr>
            <a:normAutofit fontScale="77500" lnSpcReduction="20000"/>
          </a:bodyPr>
          <a:lstStyle/>
          <a:p>
            <a:r>
              <a:rPr lang="zh-TW" altLang="en-US" sz="2000" b="1" dirty="0">
                <a:ea typeface="ＭＳ Ｐゴシック" panose="020B0600070205080204" pitchFamily="34" charset="-128"/>
              </a:rPr>
              <a:t>進程失敗
多數不包括
當進程重新開機時，它使用日誌來檢索過去的決定（如果有）和過去看到的選票 </a:t>
            </a:r>
            <a:r>
              <a:rPr lang="en-US" altLang="zh-CN" sz="2000" b="1" dirty="0">
                <a:ea typeface="ＭＳ Ｐゴシック" panose="020B0600070205080204" pitchFamily="34" charset="-128"/>
              </a:rPr>
              <a:t>ID</a:t>
            </a:r>
            <a:r>
              <a:rPr lang="zh-CN" altLang="en-US" sz="2000" b="1" dirty="0">
                <a:ea typeface="ＭＳ Ｐゴシック" panose="020B0600070205080204" pitchFamily="34" charset="-128"/>
              </a:rPr>
              <a:t>。</a:t>
            </a:r>
            <a:r>
              <a:rPr lang="zh-TW" altLang="en-US" sz="2000" b="1" dirty="0">
                <a:ea typeface="ＭＳ Ｐゴシック" panose="020B0600070205080204" pitchFamily="34" charset="-128"/>
              </a:rPr>
              <a:t>試圖瞭解過去的決定
領導者失敗
開始另一輪
已刪除的消息
如果太片狀，只需開始另一輪
協定可能永遠不會結束 </a:t>
            </a:r>
            <a:r>
              <a:rPr lang="en-US" altLang="zh-TW" sz="2000" b="1" dirty="0">
                <a:ea typeface="ＭＳ Ｐゴシック" panose="020B0600070205080204" pitchFamily="34" charset="-128"/>
              </a:rPr>
              <a:t>- </a:t>
            </a:r>
            <a:r>
              <a:rPr lang="zh-TW" altLang="en-US" sz="2000" b="1" dirty="0">
                <a:ea typeface="ＭＳ Ｐゴシック" panose="020B0600070205080204" pitchFamily="34" charset="-128"/>
              </a:rPr>
              <a:t>艱難的運氣！
未違反不可能的結果
如果將來某個時候進展順利，就達成了共識</a:t>
            </a:r>
            <a:endParaRPr lang="en-US" altLang="zh-CN" sz="18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659151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派克索斯摘要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457200" y="1206500"/>
            <a:ext cx="8363272" cy="4318000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en-US" altLang="zh-CN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Paxos 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使我們能夠確保對一組節點中的一組事件進行一致的（總）排序
事件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+ 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命令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/ 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操作 </a:t>
            </a:r>
            <a:r>
              <a:rPr lang="en-US" altLang="zh-TW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/ </a:t>
            </a:r>
            <a:r>
              <a:rPr lang="zh-TW" altLang="en-US" sz="2667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狀態更新
每台電腦都將具有最新狀態或早期版本的狀態</a:t>
            </a:r>
            <a:endParaRPr lang="en-US" altLang="zh-CN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1954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派克索斯摘要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457200" y="1206500"/>
            <a:ext cx="8579296" cy="4171280"/>
          </a:xfrm>
        </p:spPr>
        <p:txBody>
          <a:bodyPr>
            <a:normAutofit fontScale="92500" lnSpcReduction="20000"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zh-TW" altLang="en-US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更改系統
告訴提議者（領導者）事件
	（注：這些請求可能同時發生）
領導選擇其下一個最高 </a:t>
            </a:r>
            <a:r>
              <a:rPr lang="en-US" altLang="zh-CN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ID</a:t>
            </a:r>
            <a:r>
              <a:rPr lang="zh-CN" altLang="en-US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，</a:t>
            </a:r>
            <a:r>
              <a:rPr lang="zh-TW" altLang="en-US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並詢問所有具有該 </a:t>
            </a:r>
            <a:r>
              <a:rPr lang="en-US" altLang="zh-CN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ID </a:t>
            </a:r>
            <a:r>
              <a:rPr lang="zh-TW" altLang="en-US" dirty="0">
                <a:solidFill>
                  <a:prstClr val="black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的接受者的建議
當大多數接受者接受建議時，接受的事件將發送給學員
學員執行事件（例如，更新系統狀態）</a:t>
            </a:r>
            <a:endParaRPr lang="en-US" altLang="zh-TW" sz="2000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86956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RSM </a:t>
            </a:r>
            <a:r>
              <a:rPr lang="zh-TW" altLang="en-US" dirty="0"/>
              <a:t>的 </a:t>
            </a:r>
            <a:r>
              <a:rPr lang="en-US" altLang="zh-CN" dirty="0"/>
              <a:t>Paxos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07504" y="1165944"/>
            <a:ext cx="8928992" cy="4318000"/>
          </a:xfrm>
        </p:spPr>
        <p:txBody>
          <a:bodyPr>
            <a:normAutofit/>
          </a:bodyPr>
          <a:lstStyle/>
          <a:p>
            <a:pPr marL="367756" indent="-320133">
              <a:buClr>
                <a:srgbClr val="FF0066"/>
              </a:buClr>
              <a:buNone/>
            </a:pP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容錯 </a:t>
            </a:r>
            <a:r>
              <a:rPr lang="en-US" altLang="zh-CN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RSM 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需要一致的副本視圖
視圖：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主備份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（例如，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節點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1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，節點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2]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）
所有活動節點必須就視圖更改的順序達成一致
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en-US" altLang="zh-CN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vid-1</a:t>
            </a:r>
            <a:r>
              <a:rPr lang="zh-CN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主資料庫，備份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. . .
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使用 </a:t>
            </a:r>
            <a:r>
              <a:rPr lang="en-US" altLang="zh-CN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Paxos 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商定 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主備份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]
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每個 </a:t>
            </a:r>
            <a:r>
              <a:rPr lang="en-US" altLang="zh-CN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Paxos 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實例都同意單個視圖
	（例如，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[2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，節點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1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，節點</a:t>
            </a:r>
            <a:r>
              <a:rPr lang="en-US" altLang="zh-TW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2]</a:t>
            </a:r>
            <a:r>
              <a:rPr lang="zh-TW" altLang="en-US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）</a:t>
            </a:r>
            <a:endParaRPr lang="en-US" altLang="zh-TW" sz="2000" dirty="0">
              <a:solidFill>
                <a:prstClr val="black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19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File Reconciliation with Timestamps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 dirty="0"/>
              <a:t>Goal: </a:t>
            </a:r>
            <a:r>
              <a:rPr kumimoji="1" lang="en-US" altLang="zh-CN" sz="2800" b="1" dirty="0"/>
              <a:t>No Lost Updates</a:t>
            </a:r>
          </a:p>
          <a:p>
            <a:pPr lvl="1"/>
            <a:r>
              <a:rPr kumimoji="1" lang="en-US" altLang="zh-CN" dirty="0"/>
              <a:t>V2 should overwrite V1 if V2 contains all updates that V1 contained</a:t>
            </a:r>
          </a:p>
          <a:p>
            <a:pPr lvl="1"/>
            <a:r>
              <a:rPr kumimoji="1" lang="en-US" altLang="zh-CN" dirty="0"/>
              <a:t> Simple timestamps can't help us determine this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572945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CAP </a:t>
            </a:r>
            <a:r>
              <a:rPr lang="zh-TW" altLang="en-US" dirty="0"/>
              <a:t>定理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6461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示例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TW" altLang="en-US" sz="2800" dirty="0"/>
              <a:t>亞馬遜有兩個區域：美國和歐元
所有美國使用者都連接到美國區域
所有歐元使用者都連接到歐元區
定義可用性和一致性
</a:t>
            </a:r>
            <a:r>
              <a:rPr lang="en-US" altLang="zh-CN" sz="2800" dirty="0"/>
              <a:t>C</a:t>
            </a:r>
            <a:r>
              <a:rPr lang="zh-CN" altLang="en-US" sz="2800" dirty="0"/>
              <a:t>：</a:t>
            </a:r>
            <a:r>
              <a:rPr lang="zh-TW" altLang="en-US" sz="2800" dirty="0"/>
              <a:t>所有使用者都看到專案的實際數量
非 </a:t>
            </a:r>
            <a:r>
              <a:rPr lang="en-US" altLang="zh-CN" sz="2800" dirty="0"/>
              <a:t>C</a:t>
            </a:r>
            <a:r>
              <a:rPr lang="zh-CN" altLang="en-US" sz="2800" dirty="0"/>
              <a:t>：</a:t>
            </a:r>
            <a:r>
              <a:rPr lang="zh-TW" altLang="en-US" sz="2800" dirty="0"/>
              <a:t>使用者看到 </a:t>
            </a:r>
            <a:r>
              <a:rPr lang="en-US" altLang="zh-TW" sz="2800" dirty="0"/>
              <a:t>1 </a:t>
            </a:r>
            <a:r>
              <a:rPr lang="zh-TW" altLang="en-US" sz="2800" dirty="0"/>
              <a:t>項左，但實際上為 </a:t>
            </a:r>
            <a:r>
              <a:rPr lang="en-US" altLang="zh-TW" sz="2800" dirty="0"/>
              <a:t>0
</a:t>
            </a:r>
            <a:r>
              <a:rPr lang="zh-TW" altLang="en-US" sz="2800" dirty="0"/>
              <a:t>答：所有使用者都可以隨時購買商品（如果有的話）
非 </a:t>
            </a:r>
            <a:r>
              <a:rPr lang="en-US" altLang="zh-CN" sz="2800" dirty="0"/>
              <a:t>A</a:t>
            </a:r>
            <a:r>
              <a:rPr lang="zh-CN" altLang="en-US" sz="2800" dirty="0"/>
              <a:t>：</a:t>
            </a:r>
            <a:r>
              <a:rPr lang="zh-TW" altLang="en-US" sz="2800" dirty="0"/>
              <a:t>使用者可能會</a:t>
            </a:r>
            <a:r>
              <a:rPr lang="en-US" altLang="zh-TW" sz="2800" dirty="0"/>
              <a:t>"</a:t>
            </a:r>
            <a:r>
              <a:rPr lang="zh-TW" altLang="en-US" sz="2800" dirty="0"/>
              <a:t>現在無法購買，請稍候再試用</a:t>
            </a:r>
            <a:r>
              <a:rPr lang="en-US" altLang="zh-TW" sz="2800" dirty="0"/>
              <a:t>"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4079622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CAP </a:t>
            </a:r>
            <a:r>
              <a:rPr lang="zh-TW" altLang="en-US" dirty="0"/>
              <a:t>定理： </a:t>
            </a:r>
            <a:r>
              <a:rPr lang="en-US" altLang="zh-TW" dirty="0"/>
              <a:t>2 </a:t>
            </a:r>
            <a:r>
              <a:rPr lang="zh-TW" altLang="en-US" dirty="0"/>
              <a:t>之 </a:t>
            </a:r>
            <a:r>
              <a:rPr lang="en-US" altLang="zh-TW" dirty="0"/>
              <a:t>3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分散式運算機系統不可能同時提供以下所有三項保證
一致性（所有節點同時查看相同的資料）
可用性（保證每個請求都會收到有關其成功還是失敗的回應）
分區容差（系統繼續運行，儘管系統部分出現任意消息丟失或故障）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2543662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分區容差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sz="2400" dirty="0"/>
              <a:t>"P"</a:t>
            </a:r>
            <a:r>
              <a:rPr lang="zh-TW" altLang="en-US" sz="2400" dirty="0"/>
              <a:t>通常是一個現實
您永遠不能依靠網路連接
美聯社：犧牲</a:t>
            </a:r>
            <a:r>
              <a:rPr lang="en-US" altLang="zh-CN" sz="2400" dirty="0"/>
              <a:t>C
</a:t>
            </a:r>
            <a:r>
              <a:rPr lang="zh-TW" altLang="en-US" sz="2400" dirty="0"/>
              <a:t>如果您正在銷售書籍，並且無法交付客戶訂購的書籍
也許只是道歉和一張小小的禮券
</a:t>
            </a:r>
            <a:r>
              <a:rPr lang="en-US" altLang="zh-CN" sz="2400" dirty="0"/>
              <a:t>CP</a:t>
            </a:r>
            <a:r>
              <a:rPr lang="zh-CN" altLang="en-US" sz="2400" dirty="0"/>
              <a:t>：</a:t>
            </a:r>
            <a:r>
              <a:rPr lang="zh-TW" altLang="en-US" sz="2400" dirty="0"/>
              <a:t>犧牲</a:t>
            </a:r>
            <a:r>
              <a:rPr lang="en-US" altLang="zh-CN" sz="2400" dirty="0"/>
              <a:t>A
</a:t>
            </a:r>
            <a:r>
              <a:rPr lang="zh-TW" altLang="en-US" sz="2400" dirty="0"/>
              <a:t>如果您正在銷售機票，但無法交付
客戶可以起訴您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463787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不是二元決策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示例：在網路磁碟分割期間，</a:t>
            </a:r>
            <a:r>
              <a:rPr lang="en-US" altLang="zh-CN" dirty="0"/>
              <a:t>CP </a:t>
            </a:r>
            <a:r>
              <a:rPr lang="zh-TW" altLang="en-US" dirty="0"/>
              <a:t>系統並不意味著沒有</a:t>
            </a:r>
            <a:r>
              <a:rPr lang="en-US" altLang="zh-TW" dirty="0"/>
              <a:t>"</a:t>
            </a:r>
            <a:r>
              <a:rPr lang="en-US" altLang="zh-CN" dirty="0"/>
              <a:t>A"
</a:t>
            </a:r>
            <a:r>
              <a:rPr lang="zh-TW" altLang="en-US" dirty="0"/>
              <a:t>如果歐元區和美國區斷開連接，美國區仍可保持可用
只有歐元區不可用
當網路再次連接時，將美國區域資料應用於歐元區，以便</a:t>
            </a:r>
            <a:r>
              <a:rPr lang="zh-TW" altLang="en-US"/>
              <a:t>保持一致性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113132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370" y="0"/>
            <a:ext cx="656126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098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Time Measuring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Measuring </a:t>
            </a:r>
            <a:r>
              <a:rPr lang="en-US" altLang="zh-CN" b="1" dirty="0">
                <a:solidFill>
                  <a:srgbClr val="0096FF"/>
                </a:solidFill>
              </a:rPr>
              <a:t>time intervals</a:t>
            </a:r>
          </a:p>
          <a:p>
            <a:pPr lvl="1"/>
            <a:r>
              <a:rPr lang="en-US" altLang="zh-CN" dirty="0"/>
              <a:t>Computer has a reasonably-fixed-frequency oscillator (e.g., quartz crystal)</a:t>
            </a:r>
          </a:p>
          <a:p>
            <a:pPr lvl="1"/>
            <a:r>
              <a:rPr lang="en-US" altLang="zh-CN" dirty="0"/>
              <a:t>Represent time interval as a count of oscillator's cycles</a:t>
            </a:r>
          </a:p>
          <a:p>
            <a:pPr lvl="2"/>
            <a:r>
              <a:rPr lang="en-US" altLang="zh-CN" dirty="0"/>
              <a:t>time period = count / frequency</a:t>
            </a:r>
          </a:p>
          <a:p>
            <a:pPr lvl="2"/>
            <a:r>
              <a:rPr lang="en-US" altLang="zh-CN" dirty="0"/>
              <a:t>e.g., with a 1MHz oscillator, 1000 cycles means 1msec</a:t>
            </a:r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162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hqeupfn">
      <a:majorFont>
        <a:latin typeface="等线"/>
        <a:ea typeface="微软雅黑"/>
        <a:cs typeface=""/>
      </a:majorFont>
      <a:minorFont>
        <a:latin typeface="等线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" id="{85B1D284-D5D3-E84D-BD28-707B0D140669}" vid="{EAB3F4BA-066D-9146-B9C6-197746E0B32B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for CSE</Template>
  <TotalTime>11073</TotalTime>
  <Words>5150</Words>
  <Application>Microsoft Macintosh PowerPoint</Application>
  <PresentationFormat>如螢幕大小 (16:10)</PresentationFormat>
  <Paragraphs>794</Paragraphs>
  <Slides>85</Slides>
  <Notes>12</Notes>
  <HiddenSlides>2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85</vt:i4>
      </vt:variant>
    </vt:vector>
  </HeadingPairs>
  <TitlesOfParts>
    <vt:vector size="95" baseType="lpstr">
      <vt:lpstr>DengXian</vt:lpstr>
      <vt:lpstr>DengXian</vt:lpstr>
      <vt:lpstr>Arial</vt:lpstr>
      <vt:lpstr>Calibri</vt:lpstr>
      <vt:lpstr>Candara</vt:lpstr>
      <vt:lpstr>Consolas</vt:lpstr>
      <vt:lpstr>Eras Medium ITC</vt:lpstr>
      <vt:lpstr>Tahoma</vt:lpstr>
      <vt:lpstr>Verdana</vt:lpstr>
      <vt:lpstr>Office 主题​​</vt:lpstr>
      <vt:lpstr>RSM &amp; PAXOS</vt:lpstr>
      <vt:lpstr>Replication Consistency</vt:lpstr>
      <vt:lpstr>Optimistic Replication</vt:lpstr>
      <vt:lpstr>Consistency of Distributed Files</vt:lpstr>
      <vt:lpstr>Use of Time in Computer Systems</vt:lpstr>
      <vt:lpstr>File Reconciliation with Timestamps</vt:lpstr>
      <vt:lpstr>File Reconciliation with Timestamps</vt:lpstr>
      <vt:lpstr>File Reconciliation with Timestamps</vt:lpstr>
      <vt:lpstr>Time Measuring</vt:lpstr>
      <vt:lpstr>Time Measuring</vt:lpstr>
      <vt:lpstr>Time Measuring</vt:lpstr>
      <vt:lpstr>Clock Synchronizing</vt:lpstr>
      <vt:lpstr>Clock Synchronizing</vt:lpstr>
      <vt:lpstr>Estimating Network Latency</vt:lpstr>
      <vt:lpstr>Clock Synchronizing</vt:lpstr>
      <vt:lpstr>Slew Time</vt:lpstr>
      <vt:lpstr>Improving Time Precision</vt:lpstr>
      <vt:lpstr>Vector Timestamps</vt:lpstr>
      <vt:lpstr>Vector Timestamps</vt:lpstr>
      <vt:lpstr>Pessimistic replication</vt:lpstr>
      <vt:lpstr>Pessimistic Replication</vt:lpstr>
      <vt:lpstr>Single-copy Consistency</vt:lpstr>
      <vt:lpstr>Replicating a Server</vt:lpstr>
      <vt:lpstr>Handling Network Partitions</vt:lpstr>
      <vt:lpstr>Quorum</vt:lpstr>
      <vt:lpstr>Quorum</vt:lpstr>
      <vt:lpstr>Simple Implementation: Replicated Logs</vt:lpstr>
      <vt:lpstr>Handling Network Partitions</vt:lpstr>
      <vt:lpstr>Handling Network Partitions</vt:lpstr>
      <vt:lpstr>RSM</vt:lpstr>
      <vt:lpstr>RSM: Replicated State Machines</vt:lpstr>
      <vt:lpstr>PowerPoint 簡報</vt:lpstr>
      <vt:lpstr>PowerPoint 簡報</vt:lpstr>
      <vt:lpstr>PowerPoint 簡報</vt:lpstr>
      <vt:lpstr>RSM: Replicated State Machines</vt:lpstr>
      <vt:lpstr>Primary/Backup Model</vt:lpstr>
      <vt:lpstr>What if Primary Fails?</vt:lpstr>
      <vt:lpstr>Primary/Backup Model</vt:lpstr>
      <vt:lpstr>Primary/Backup Model</vt:lpstr>
      <vt:lpstr>Primary/Backup Model</vt:lpstr>
      <vt:lpstr>Multiple Coordinators + the Network = Problems </vt:lpstr>
      <vt:lpstr>Multiple Coordinators + the Network = Problems </vt:lpstr>
      <vt:lpstr>View Server</vt:lpstr>
      <vt:lpstr>View Server</vt:lpstr>
      <vt:lpstr>View Server</vt:lpstr>
      <vt:lpstr>Failure of Primary</vt:lpstr>
      <vt:lpstr>Failure of Primary</vt:lpstr>
      <vt:lpstr>Facing Network Partitions</vt:lpstr>
      <vt:lpstr>Network Partitions</vt:lpstr>
      <vt:lpstr>Network Partitions</vt:lpstr>
      <vt:lpstr>Network Partitions</vt:lpstr>
      <vt:lpstr>Consider S1 being Partitioned from the VS</vt:lpstr>
      <vt:lpstr>PowerPoint 簡報</vt:lpstr>
      <vt:lpstr>Paxos</vt:lpstr>
      <vt:lpstr>Leslie Lamport</vt:lpstr>
      <vt:lpstr>Paxos</vt:lpstr>
      <vt:lpstr>Paxos Players</vt:lpstr>
      <vt:lpstr>General Approach</vt:lpstr>
      <vt:lpstr>Political Science 101</vt:lpstr>
      <vt:lpstr>Paxos in Action: Phase 0</vt:lpstr>
      <vt:lpstr>Paxos in Action: Phase 1a (Prepare)</vt:lpstr>
      <vt:lpstr>Paxos in Action: Phase 1b (Prepare)</vt:lpstr>
      <vt:lpstr>Paxos in Action: Phase 2a (Accept)</vt:lpstr>
      <vt:lpstr>Paxos in Action: Phase 2b (Accept)</vt:lpstr>
      <vt:lpstr>Paxos in Action: Phase 3 (Learn)</vt:lpstr>
      <vt:lpstr>Paxos Setup</vt:lpstr>
      <vt:lpstr>Paxos Pseudo-code</vt:lpstr>
      <vt:lpstr>Paxos Pseudo-code</vt:lpstr>
      <vt:lpstr>Paxos Pseudo-code</vt:lpstr>
      <vt:lpstr>派克索斯偽代碼</vt:lpstr>
      <vt:lpstr>派克索斯內部</vt:lpstr>
      <vt:lpstr>派克索斯內部</vt:lpstr>
      <vt:lpstr>問題</vt:lpstr>
      <vt:lpstr>問題</vt:lpstr>
      <vt:lpstr>問題</vt:lpstr>
      <vt:lpstr>什麼會出錯？</vt:lpstr>
      <vt:lpstr>派克索斯摘要</vt:lpstr>
      <vt:lpstr>派克索斯摘要</vt:lpstr>
      <vt:lpstr>RSM 的 Paxos</vt:lpstr>
      <vt:lpstr>CAP 定理</vt:lpstr>
      <vt:lpstr>示例</vt:lpstr>
      <vt:lpstr>CAP 定理： 2 之 3</vt:lpstr>
      <vt:lpstr>分區容差</vt:lpstr>
      <vt:lpstr>不是二元決策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Xia Yubin</dc:creator>
  <cp:lastModifiedBy>Microsoft Office User</cp:lastModifiedBy>
  <cp:revision>314</cp:revision>
  <cp:lastPrinted>2016-06-13T07:55:34Z</cp:lastPrinted>
  <dcterms:created xsi:type="dcterms:W3CDTF">2017-05-12T06:55:38Z</dcterms:created>
  <dcterms:modified xsi:type="dcterms:W3CDTF">2019-11-26T02:26:46Z</dcterms:modified>
</cp:coreProperties>
</file>

<file path=docProps/thumbnail.jpeg>
</file>